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4" d="100"/>
          <a:sy n="104" d="100"/>
        </p:scale>
        <p:origin x="-13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Shape 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0" name="Shape 2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695825531"/>
      </p:ext>
    </p:extLst>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prstGeom prst="rect">
            <a:avLst/>
          </a:prstGeom>
        </p:spPr>
        <p:txBody>
          <a:bodyPr/>
          <a:lstStyle/>
          <a:p>
            <a:endParaRPr/>
          </a:p>
        </p:txBody>
      </p:sp>
      <p:sp>
        <p:nvSpPr>
          <p:cNvPr id="40" name="Shape 40"/>
          <p:cNvSpPr>
            <a:spLocks noGrp="1"/>
          </p:cNvSpPr>
          <p:nvPr>
            <p:ph type="body" sz="quarter" idx="1"/>
          </p:nvPr>
        </p:nvSpPr>
        <p:spPr>
          <a:prstGeom prst="rect">
            <a:avLst/>
          </a:prstGeom>
        </p:spPr>
        <p:txBody>
          <a:bodyPr/>
          <a:lstStyle/>
          <a:p>
            <a:r>
              <a:t>Overhead:</a:t>
            </a:r>
            <a:r>
              <a:rPr>
                <a:latin typeface="宋体"/>
                <a:ea typeface="宋体"/>
                <a:cs typeface="宋体"/>
                <a:sym typeface="宋体"/>
              </a:rPr>
              <a:t>系统开销</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prstGeom prst="rect">
            <a:avLst/>
          </a:prstGeom>
        </p:spPr>
        <p:txBody>
          <a:bodyPr/>
          <a:lstStyle/>
          <a:p>
            <a:endParaRPr/>
          </a:p>
        </p:txBody>
      </p:sp>
      <p:sp>
        <p:nvSpPr>
          <p:cNvPr id="48" name="Shape 48"/>
          <p:cNvSpPr>
            <a:spLocks noGrp="1"/>
          </p:cNvSpPr>
          <p:nvPr>
            <p:ph type="body" sz="quarter" idx="1"/>
          </p:nvPr>
        </p:nvSpPr>
        <p:spPr>
          <a:prstGeom prst="rect">
            <a:avLst/>
          </a:prstGeom>
        </p:spPr>
        <p:txBody>
          <a:bodyPr/>
          <a:lstStyle/>
          <a:p>
            <a:pPr>
              <a:defRPr>
                <a:latin typeface="Arial"/>
                <a:ea typeface="Arial"/>
                <a:cs typeface="Arial"/>
                <a:sym typeface="Arial"/>
              </a:defRPr>
            </a:pPr>
            <a:r>
              <a:t>manifesto :</a:t>
            </a:r>
            <a:r>
              <a:rPr>
                <a:latin typeface="ＭＳ Ｐゴシック"/>
                <a:ea typeface="ＭＳ Ｐゴシック"/>
                <a:cs typeface="ＭＳ Ｐゴシック"/>
                <a:sym typeface="ＭＳ Ｐゴシック"/>
              </a:rPr>
              <a:t>宣言</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noRot="1" noChangeAspect="1"/>
          </p:cNvSpPr>
          <p:nvPr>
            <p:ph type="sldImg"/>
          </p:nvPr>
        </p:nvSpPr>
        <p:spPr>
          <a:prstGeom prst="rect">
            <a:avLst/>
          </a:prstGeom>
        </p:spPr>
        <p:txBody>
          <a:bodyPr/>
          <a:lstStyle/>
          <a:p>
            <a:endParaRPr/>
          </a:p>
        </p:txBody>
      </p:sp>
      <p:sp>
        <p:nvSpPr>
          <p:cNvPr id="56" name="Shape 56"/>
          <p:cNvSpPr>
            <a:spLocks noGrp="1"/>
          </p:cNvSpPr>
          <p:nvPr>
            <p:ph type="body" sz="quarter" idx="1"/>
          </p:nvPr>
        </p:nvSpPr>
        <p:spPr>
          <a:prstGeom prst="rect">
            <a:avLst/>
          </a:prstGeom>
        </p:spPr>
        <p:txBody>
          <a:bodyPr/>
          <a:lstStyle/>
          <a:p>
            <a:pPr>
              <a:defRPr>
                <a:latin typeface="Arial"/>
                <a:ea typeface="Arial"/>
                <a:cs typeface="Arial"/>
                <a:sym typeface="Arial"/>
              </a:defRPr>
            </a:pPr>
            <a:r>
              <a:t>Prescriptive</a:t>
            </a:r>
            <a:r>
              <a:rPr>
                <a:latin typeface="Times New Roman"/>
                <a:ea typeface="Times New Roman"/>
                <a:cs typeface="Times New Roman"/>
                <a:sym typeface="Times New Roman"/>
              </a:rPr>
              <a:t>：规定的，约定的</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noRot="1" noChangeAspect="1"/>
          </p:cNvSpPr>
          <p:nvPr>
            <p:ph type="sldImg"/>
          </p:nvPr>
        </p:nvSpPr>
        <p:spPr>
          <a:prstGeom prst="rect">
            <a:avLst/>
          </a:prstGeom>
        </p:spPr>
        <p:txBody>
          <a:bodyPr/>
          <a:lstStyle/>
          <a:p>
            <a:endParaRPr/>
          </a:p>
        </p:txBody>
      </p:sp>
      <p:sp>
        <p:nvSpPr>
          <p:cNvPr id="64" name="Shape 64"/>
          <p:cNvSpPr>
            <a:spLocks noGrp="1"/>
          </p:cNvSpPr>
          <p:nvPr>
            <p:ph type="body" sz="quarter" idx="1"/>
          </p:nvPr>
        </p:nvSpPr>
        <p:spPr>
          <a:prstGeom prst="rect">
            <a:avLst/>
          </a:prstGeom>
        </p:spPr>
        <p:txBody>
          <a:bodyPr/>
          <a:lstStyle/>
          <a:p>
            <a:pPr>
              <a:defRPr>
                <a:latin typeface="Arial"/>
                <a:ea typeface="Arial"/>
                <a:cs typeface="Arial"/>
                <a:sym typeface="Arial"/>
              </a:defRPr>
            </a:pPr>
            <a:r>
              <a:t>Commitment</a:t>
            </a:r>
            <a:r>
              <a:rPr>
                <a:latin typeface="ＭＳ Ｐゴシック"/>
                <a:ea typeface="ＭＳ Ｐゴシック"/>
                <a:cs typeface="ＭＳ Ｐゴシック"/>
                <a:sym typeface="ＭＳ Ｐゴシック"/>
              </a:rPr>
              <a:t>：承担，许诺</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pPr algn="just">
              <a:defRPr>
                <a:latin typeface="Arial"/>
                <a:ea typeface="Arial"/>
                <a:cs typeface="Arial"/>
                <a:sym typeface="Arial"/>
              </a:defRPr>
            </a:pPr>
            <a:r>
              <a:t>Collective : 集体主义的</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Prescribe</a:t>
            </a:r>
            <a:r>
              <a:rPr>
                <a:latin typeface="宋体"/>
                <a:ea typeface="宋体"/>
                <a:cs typeface="宋体"/>
                <a:sym typeface="宋体"/>
              </a:rPr>
              <a:t>：指定、处方  </a:t>
            </a:r>
            <a:r>
              <a:t>medication</a:t>
            </a:r>
            <a:r>
              <a:rPr>
                <a:latin typeface="宋体"/>
                <a:ea typeface="宋体"/>
                <a:cs typeface="宋体"/>
                <a:sym typeface="宋体"/>
              </a:rPr>
              <a:t>：药物  </a:t>
            </a:r>
            <a:r>
              <a:t>formulary</a:t>
            </a:r>
            <a:r>
              <a:rPr>
                <a:latin typeface="宋体"/>
                <a:ea typeface="宋体"/>
                <a:cs typeface="宋体"/>
                <a:sym typeface="宋体"/>
              </a:rPr>
              <a:t>：处方一览表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Retrospective:</a:t>
            </a:r>
            <a:r>
              <a:rPr>
                <a:latin typeface="宋体"/>
                <a:ea typeface="宋体"/>
                <a:cs typeface="宋体"/>
                <a:sym typeface="宋体"/>
              </a:rPr>
              <a:t>有追溯力的</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pPr>
              <a:defRPr>
                <a:latin typeface="Arial"/>
                <a:ea typeface="Arial"/>
                <a:cs typeface="Arial"/>
                <a:sym typeface="Arial"/>
              </a:defRPr>
            </a:pPr>
            <a:r>
              <a:t>hold up </a:t>
            </a:r>
            <a:r>
              <a:rPr>
                <a:latin typeface="ＭＳ Ｐゴシック"/>
                <a:ea typeface="ＭＳ Ｐゴシック"/>
                <a:cs typeface="ＭＳ Ｐゴシック"/>
                <a:sym typeface="ＭＳ Ｐゴシック"/>
              </a:rPr>
              <a:t>：阻碍</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Cover.jpg" descr="Cover.jpg"/>
          <p:cNvPicPr>
            <a:picLocks noChangeAspect="1"/>
          </p:cNvPicPr>
          <p:nvPr/>
        </p:nvPicPr>
        <p:blipFill>
          <a:blip r:embed="rId3">
            <a:extLst/>
          </a:blip>
          <a:stretch>
            <a:fillRect/>
          </a:stretch>
        </p:blipFill>
        <p:spPr>
          <a:xfrm>
            <a:off x="7750175" y="287337"/>
            <a:ext cx="923925" cy="1143001"/>
          </a:xfrm>
          <a:prstGeom prst="rect">
            <a:avLst/>
          </a:prstGeom>
          <a:ln w="12700">
            <a:miter lim="400000"/>
          </a:ln>
        </p:spPr>
      </p:pic>
      <p:sp>
        <p:nvSpPr>
          <p:cNvPr id="3" name="直线"/>
          <p:cNvSpPr/>
          <p:nvPr/>
        </p:nvSpPr>
        <p:spPr>
          <a:xfrm>
            <a:off x="457199" y="1419224"/>
            <a:ext cx="7305676" cy="1589"/>
          </a:xfrm>
          <a:prstGeom prst="line">
            <a:avLst/>
          </a:prstGeom>
          <a:ln w="25400">
            <a:solidFill>
              <a:srgbClr val="404040"/>
            </a:solidFill>
          </a:ln>
          <a:effectLst>
            <a:outerShdw blurRad="63500" dist="20000" dir="5400000" rotWithShape="0">
              <a:srgbClr val="808080">
                <a:alpha val="37998"/>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4.emf"/><Relationship Id="rId5"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5.png"/><Relationship Id="rId6"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6.emf"/><Relationship Id="rId5"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7.emf"/><Relationship Id="rId5"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5" Type="http://schemas.openxmlformats.org/officeDocument/2006/relationships/image" Target="../media/image8.emf"/><Relationship Id="rId1" Type="http://schemas.microsoft.com/office/2007/relationships/media" Target="../media/media27.m4a"/><Relationship Id="rId2" Type="http://schemas.openxmlformats.org/officeDocument/2006/relationships/audio" Target="../media/media27.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8.m4a"/><Relationship Id="rId2" Type="http://schemas.openxmlformats.org/officeDocument/2006/relationships/audio" Target="../media/media28.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9.m4a"/><Relationship Id="rId2" Type="http://schemas.openxmlformats.org/officeDocument/2006/relationships/audio" Target="../media/media29.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0.m4a"/><Relationship Id="rId2" Type="http://schemas.openxmlformats.org/officeDocument/2006/relationships/audio" Target="../media/media30.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9.png"/><Relationship Id="rId6" Type="http://schemas.openxmlformats.org/officeDocument/2006/relationships/image" Target="../media/image2.png"/><Relationship Id="rId1" Type="http://schemas.microsoft.com/office/2007/relationships/media" Target="../media/media31.m4a"/><Relationship Id="rId2" Type="http://schemas.openxmlformats.org/officeDocument/2006/relationships/audio" Target="../media/media31.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2.png"/><Relationship Id="rId1" Type="http://schemas.microsoft.com/office/2007/relationships/media" Target="../media/media32.m4a"/><Relationship Id="rId2" Type="http://schemas.openxmlformats.org/officeDocument/2006/relationships/audio" Target="../media/media32.m4a"/></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3.m4a"/><Relationship Id="rId2" Type="http://schemas.openxmlformats.org/officeDocument/2006/relationships/audio" Target="../media/media33.m4a"/></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4.m4a"/><Relationship Id="rId2" Type="http://schemas.openxmlformats.org/officeDocument/2006/relationships/audio" Target="../media/media34.m4a"/></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5.m4a"/><Relationship Id="rId2" Type="http://schemas.openxmlformats.org/officeDocument/2006/relationships/audio" Target="../media/media35.m4a"/></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6.m4a"/><Relationship Id="rId2" Type="http://schemas.openxmlformats.org/officeDocument/2006/relationships/audio" Target="../media/media36.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emf"/><Relationship Id="rId5"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hapter 3 – Agile Software Development"/>
          <p:cNvSpPr txBox="1">
            <a:spLocks noGrp="1"/>
          </p:cNvSpPr>
          <p:nvPr>
            <p:ph type="title" idx="4294967295"/>
          </p:nvPr>
        </p:nvSpPr>
        <p:spPr>
          <a:xfrm>
            <a:off x="685800" y="2130425"/>
            <a:ext cx="7772400" cy="1470025"/>
          </a:xfrm>
          <a:prstGeom prst="rect">
            <a:avLst/>
          </a:prstGeom>
        </p:spPr>
        <p:txBody>
          <a:bodyPr>
            <a:normAutofit/>
          </a:bodyPr>
          <a:lstStyle/>
          <a:p>
            <a:r>
              <a:t>Chapter 3 – Agile Software Development</a:t>
            </a:r>
          </a:p>
        </p:txBody>
      </p:sp>
      <p:sp>
        <p:nvSpPr>
          <p:cNvPr id="23" name="正文"/>
          <p:cNvSpPr txBox="1">
            <a:spLocks noGrp="1"/>
          </p:cNvSpPr>
          <p:nvPr>
            <p:ph type="body" sz="quarter" idx="4294967295"/>
          </p:nvPr>
        </p:nvSpPr>
        <p:spPr>
          <a:xfrm>
            <a:off x="1371600" y="3886200"/>
            <a:ext cx="6400800" cy="1752600"/>
          </a:xfrm>
          <a:prstGeom prst="rect">
            <a:avLst/>
          </a:prstGeom>
        </p:spPr>
        <p:txBody>
          <a:bodyPr>
            <a:normAutofit/>
          </a:bodyPr>
          <a:lstStyle/>
          <a:p>
            <a:pPr marL="0" indent="0" algn="ctr">
              <a:buSzTx/>
              <a:buNone/>
              <a:defRPr>
                <a:solidFill>
                  <a:srgbClr val="898989"/>
                </a:solidFill>
              </a:defRPr>
            </a:pPr>
            <a:endParaRPr/>
          </a:p>
        </p:txBody>
      </p:sp>
      <p:sp>
        <p:nvSpPr>
          <p:cNvPr id="24"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
        <p:nvSpPr>
          <p:cNvPr id="25"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2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66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chnical, human, organizational issues"/>
          <p:cNvSpPr txBox="1">
            <a:spLocks noGrp="1"/>
          </p:cNvSpPr>
          <p:nvPr>
            <p:ph type="title" idx="4294967295"/>
          </p:nvPr>
        </p:nvSpPr>
        <p:spPr>
          <a:xfrm>
            <a:off x="457200" y="274637"/>
            <a:ext cx="7292975" cy="1143001"/>
          </a:xfrm>
          <a:prstGeom prst="rect">
            <a:avLst/>
          </a:prstGeom>
        </p:spPr>
        <p:txBody>
          <a:bodyPr>
            <a:normAutofit/>
          </a:bodyPr>
          <a:lstStyle/>
          <a:p>
            <a:r>
              <a:t>Technical, human, organizational issues</a:t>
            </a:r>
          </a:p>
        </p:txBody>
      </p:sp>
      <p:sp>
        <p:nvSpPr>
          <p:cNvPr id="85" name="Most projects include elements of plan-driven and agile processes. Deciding on the balance depends on:…"/>
          <p:cNvSpPr txBox="1">
            <a:spLocks noGrp="1"/>
          </p:cNvSpPr>
          <p:nvPr>
            <p:ph type="body" idx="4294967295"/>
          </p:nvPr>
        </p:nvSpPr>
        <p:spPr>
          <a:xfrm>
            <a:off x="457200" y="1600200"/>
            <a:ext cx="84201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Most projects include elements of plan-driven and agile processes. Deciding on the balance depends on:</a:t>
            </a:r>
          </a:p>
          <a:p>
            <a:pPr marL="742950" lvl="1" indent="-285750">
              <a:spcBef>
                <a:spcPts val="300"/>
              </a:spcBef>
              <a:buSzPct val="100000"/>
              <a:buFontTx/>
              <a:buChar char="▪"/>
              <a:defRPr sz="2000">
                <a:solidFill>
                  <a:srgbClr val="FF0000"/>
                </a:solidFill>
                <a:latin typeface="Arial"/>
                <a:ea typeface="Arial"/>
                <a:cs typeface="Arial"/>
                <a:sym typeface="Arial"/>
              </a:defRPr>
            </a:pPr>
            <a:r>
              <a:t>Is it important to have a very detailed specification and design </a:t>
            </a:r>
            <a:r>
              <a:rPr>
                <a:solidFill>
                  <a:srgbClr val="46424D"/>
                </a:solidFill>
              </a:rPr>
              <a:t>before moving to implementation? If so, you probably need to use </a:t>
            </a:r>
            <a:r>
              <a:t>a plan-driven approach</a:t>
            </a:r>
            <a:r>
              <a:rPr>
                <a:solidFill>
                  <a:srgbClr val="46424D"/>
                </a:solidFill>
              </a:rPr>
              <a:t>.</a:t>
            </a:r>
          </a:p>
          <a:p>
            <a:pPr marL="742950" lvl="1" indent="-285750">
              <a:spcBef>
                <a:spcPts val="300"/>
              </a:spcBef>
              <a:buSzPct val="100000"/>
              <a:buFontTx/>
              <a:buChar char="▪"/>
              <a:defRPr sz="2000">
                <a:solidFill>
                  <a:srgbClr val="FF0000"/>
                </a:solidFill>
                <a:latin typeface="Arial"/>
                <a:ea typeface="Arial"/>
                <a:cs typeface="Arial"/>
                <a:sym typeface="Arial"/>
              </a:defRPr>
            </a:pPr>
            <a:r>
              <a:t>Is an incremental delivery strategy</a:t>
            </a:r>
            <a:r>
              <a:rPr>
                <a:solidFill>
                  <a:srgbClr val="46424D"/>
                </a:solidFill>
              </a:rPr>
              <a:t>, where you deliver the software to customers and get rapid feedback from them, realistic? If so, consider </a:t>
            </a:r>
            <a:r>
              <a:t>using agile methods</a:t>
            </a:r>
            <a:r>
              <a:rPr>
                <a:solidFill>
                  <a:srgbClr val="46424D"/>
                </a:solidFill>
              </a:rPr>
              <a:t>.</a:t>
            </a:r>
          </a:p>
          <a:p>
            <a:pPr marL="742950" lvl="1" indent="-285750">
              <a:spcBef>
                <a:spcPts val="300"/>
              </a:spcBef>
              <a:buSzPct val="100000"/>
              <a:buFontTx/>
              <a:buChar char="▪"/>
              <a:defRPr sz="2000">
                <a:solidFill>
                  <a:srgbClr val="FF0000"/>
                </a:solidFill>
                <a:latin typeface="Arial"/>
                <a:ea typeface="Arial"/>
                <a:cs typeface="Arial"/>
                <a:sym typeface="Arial"/>
              </a:defRPr>
            </a:pPr>
            <a:r>
              <a:t>How large </a:t>
            </a:r>
            <a:r>
              <a:rPr>
                <a:solidFill>
                  <a:srgbClr val="46424D"/>
                </a:solidFill>
              </a:rPr>
              <a:t>is the system that is being developed? </a:t>
            </a:r>
            <a:r>
              <a:t>Agile methods </a:t>
            </a:r>
            <a:r>
              <a:rPr>
                <a:solidFill>
                  <a:srgbClr val="46424D"/>
                </a:solidFill>
              </a:rPr>
              <a:t>are most effective when the system can be developed with a small co-located team who can communicate informally. This </a:t>
            </a:r>
            <a:r>
              <a:t>may not be possible for large systems</a:t>
            </a:r>
            <a:r>
              <a:rPr>
                <a:solidFill>
                  <a:srgbClr val="46424D"/>
                </a:solidFill>
              </a:rPr>
              <a:t> that require larger development teams so a plan-driven approach may have to be used. </a:t>
            </a:r>
          </a:p>
        </p:txBody>
      </p:sp>
      <p:sp>
        <p:nvSpPr>
          <p:cNvPr id="8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87"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8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999918" y="5554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Extreme programming"/>
          <p:cNvSpPr txBox="1">
            <a:spLocks noGrp="1"/>
          </p:cNvSpPr>
          <p:nvPr>
            <p:ph type="title" idx="4294967295"/>
          </p:nvPr>
        </p:nvSpPr>
        <p:spPr>
          <a:xfrm>
            <a:off x="457200" y="274637"/>
            <a:ext cx="7292975" cy="1143001"/>
          </a:xfrm>
          <a:prstGeom prst="rect">
            <a:avLst/>
          </a:prstGeom>
        </p:spPr>
        <p:txBody>
          <a:bodyPr>
            <a:normAutofit/>
          </a:bodyPr>
          <a:lstStyle/>
          <a:p>
            <a:r>
              <a:t>Extreme programming</a:t>
            </a:r>
          </a:p>
        </p:txBody>
      </p:sp>
      <p:sp>
        <p:nvSpPr>
          <p:cNvPr id="91" name="Perhaps the best-known and most widely used agile method.…"/>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400">
                <a:solidFill>
                  <a:srgbClr val="46424D"/>
                </a:solidFill>
                <a:latin typeface="Arial"/>
                <a:ea typeface="Arial"/>
                <a:cs typeface="Arial"/>
                <a:sym typeface="Arial"/>
              </a:defRPr>
            </a:pPr>
            <a:r>
              <a:t>Perhaps the best-known and most widely used agile method.</a:t>
            </a:r>
          </a:p>
          <a:p>
            <a:pPr>
              <a:lnSpc>
                <a:spcPct val="90000"/>
              </a:lnSpc>
              <a:spcBef>
                <a:spcPts val="600"/>
              </a:spcBef>
              <a:buFontTx/>
              <a:buChar char="◇"/>
              <a:defRPr sz="2400">
                <a:solidFill>
                  <a:srgbClr val="46424D"/>
                </a:solidFill>
                <a:latin typeface="Arial"/>
                <a:ea typeface="Arial"/>
                <a:cs typeface="Arial"/>
                <a:sym typeface="Arial"/>
              </a:defRPr>
            </a:pPr>
            <a:r>
              <a:t>Extreme Programming (XP) takes an ‘extreme’ approach to iterative development. </a:t>
            </a:r>
          </a:p>
          <a:p>
            <a:pPr marL="742950" lvl="1" indent="-285750">
              <a:lnSpc>
                <a:spcPct val="90000"/>
              </a:lnSpc>
              <a:spcBef>
                <a:spcPts val="300"/>
              </a:spcBef>
              <a:buSzPct val="100000"/>
              <a:buFontTx/>
              <a:buChar char="▪"/>
              <a:defRPr sz="2000">
                <a:solidFill>
                  <a:srgbClr val="FF0000"/>
                </a:solidFill>
                <a:latin typeface="Arial"/>
                <a:ea typeface="Arial"/>
                <a:cs typeface="Arial"/>
                <a:sym typeface="Arial"/>
              </a:defRPr>
            </a:pPr>
            <a:r>
              <a:t>New versions may be built several times per day;</a:t>
            </a:r>
          </a:p>
          <a:p>
            <a:pPr marL="742950" lvl="1" indent="-285750">
              <a:lnSpc>
                <a:spcPct val="90000"/>
              </a:lnSpc>
              <a:spcBef>
                <a:spcPts val="300"/>
              </a:spcBef>
              <a:buSzPct val="100000"/>
              <a:buFontTx/>
              <a:buChar char="▪"/>
              <a:defRPr sz="2000">
                <a:solidFill>
                  <a:srgbClr val="FF0000"/>
                </a:solidFill>
                <a:latin typeface="Arial"/>
                <a:ea typeface="Arial"/>
                <a:cs typeface="Arial"/>
                <a:sym typeface="Arial"/>
              </a:defRPr>
            </a:pPr>
            <a:r>
              <a:t>Increments are delivered to customers every 2 weeks;</a:t>
            </a:r>
          </a:p>
          <a:p>
            <a:pPr marL="742950" lvl="1" indent="-285750">
              <a:lnSpc>
                <a:spcPct val="90000"/>
              </a:lnSpc>
              <a:spcBef>
                <a:spcPts val="300"/>
              </a:spcBef>
              <a:buSzPct val="100000"/>
              <a:buFontTx/>
              <a:buChar char="▪"/>
              <a:defRPr sz="2000">
                <a:solidFill>
                  <a:srgbClr val="FF0000"/>
                </a:solidFill>
                <a:latin typeface="Arial"/>
                <a:ea typeface="Arial"/>
                <a:cs typeface="Arial"/>
                <a:sym typeface="Arial"/>
              </a:defRPr>
            </a:pPr>
            <a:r>
              <a:t>All tests must be run for every build and the build is only accepted if tests run successfull</a:t>
            </a:r>
          </a:p>
        </p:txBody>
      </p:sp>
      <p:sp>
        <p:nvSpPr>
          <p:cNvPr id="92"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93"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9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40588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9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XP and agile principles"/>
          <p:cNvSpPr txBox="1">
            <a:spLocks noGrp="1"/>
          </p:cNvSpPr>
          <p:nvPr>
            <p:ph type="title" idx="4294967295"/>
          </p:nvPr>
        </p:nvSpPr>
        <p:spPr>
          <a:xfrm>
            <a:off x="457200" y="274637"/>
            <a:ext cx="7292975" cy="1143001"/>
          </a:xfrm>
          <a:prstGeom prst="rect">
            <a:avLst/>
          </a:prstGeom>
        </p:spPr>
        <p:txBody>
          <a:bodyPr>
            <a:normAutofit/>
          </a:bodyPr>
          <a:lstStyle/>
          <a:p>
            <a:r>
              <a:t>XP and agile principles</a:t>
            </a:r>
          </a:p>
        </p:txBody>
      </p:sp>
      <p:sp>
        <p:nvSpPr>
          <p:cNvPr id="97" name="Incremental development is supported through small, frequent system release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Incremental development is supported through small, frequent system releases.</a:t>
            </a:r>
          </a:p>
          <a:p>
            <a:pPr>
              <a:spcBef>
                <a:spcPts val="600"/>
              </a:spcBef>
              <a:buFontTx/>
              <a:buChar char="◇"/>
              <a:defRPr sz="2400">
                <a:solidFill>
                  <a:srgbClr val="46424D"/>
                </a:solidFill>
                <a:latin typeface="Arial"/>
                <a:ea typeface="Arial"/>
                <a:cs typeface="Arial"/>
                <a:sym typeface="Arial"/>
              </a:defRPr>
            </a:pPr>
            <a:r>
              <a:t>Customer involvement means full-time customer engagement with the team.</a:t>
            </a:r>
          </a:p>
          <a:p>
            <a:pPr>
              <a:spcBef>
                <a:spcPts val="600"/>
              </a:spcBef>
              <a:buFontTx/>
              <a:buChar char="◇"/>
              <a:defRPr sz="2400">
                <a:solidFill>
                  <a:srgbClr val="46424D"/>
                </a:solidFill>
                <a:latin typeface="Arial"/>
                <a:ea typeface="Arial"/>
                <a:cs typeface="Arial"/>
                <a:sym typeface="Arial"/>
              </a:defRPr>
            </a:pPr>
            <a:r>
              <a:t>People, not process, through pair programming, collective ownership and a process that avoids long working hours.</a:t>
            </a:r>
          </a:p>
          <a:p>
            <a:pPr>
              <a:spcBef>
                <a:spcPts val="600"/>
              </a:spcBef>
              <a:buFontTx/>
              <a:buChar char="◇"/>
              <a:defRPr sz="2400">
                <a:solidFill>
                  <a:srgbClr val="46424D"/>
                </a:solidFill>
                <a:latin typeface="Arial"/>
                <a:ea typeface="Arial"/>
                <a:cs typeface="Arial"/>
                <a:sym typeface="Arial"/>
              </a:defRPr>
            </a:pPr>
            <a:r>
              <a:t>Change supported through regular system releases.</a:t>
            </a:r>
          </a:p>
          <a:p>
            <a:pPr>
              <a:spcBef>
                <a:spcPts val="600"/>
              </a:spcBef>
              <a:buFontTx/>
              <a:buChar char="◇"/>
              <a:defRPr sz="2400">
                <a:solidFill>
                  <a:srgbClr val="46424D"/>
                </a:solidFill>
                <a:latin typeface="Arial"/>
                <a:ea typeface="Arial"/>
                <a:cs typeface="Arial"/>
                <a:sym typeface="Arial"/>
              </a:defRPr>
            </a:pPr>
            <a:r>
              <a:t>Maintaining simplicity through constant refactoring of code.</a:t>
            </a:r>
          </a:p>
        </p:txBody>
      </p:sp>
      <p:sp>
        <p:nvSpPr>
          <p:cNvPr id="9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99"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10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987220" y="510190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he extreme programming release cycle"/>
          <p:cNvSpPr txBox="1">
            <a:spLocks noGrp="1"/>
          </p:cNvSpPr>
          <p:nvPr>
            <p:ph type="title" idx="4294967295"/>
          </p:nvPr>
        </p:nvSpPr>
        <p:spPr>
          <a:xfrm>
            <a:off x="457200" y="274637"/>
            <a:ext cx="7292975" cy="1143001"/>
          </a:xfrm>
          <a:prstGeom prst="rect">
            <a:avLst/>
          </a:prstGeom>
        </p:spPr>
        <p:txBody>
          <a:bodyPr>
            <a:normAutofit/>
          </a:bodyPr>
          <a:lstStyle/>
          <a:p>
            <a:r>
              <a:t>The extreme programming release cycle </a:t>
            </a:r>
          </a:p>
        </p:txBody>
      </p:sp>
      <p:sp>
        <p:nvSpPr>
          <p:cNvPr id="10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105"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7" name="Picture 3" descr="3.3-XP-ReleaseCycle.eps"/>
          <p:cNvPicPr>
            <a:picLocks noChangeAspect="1"/>
          </p:cNvPicPr>
          <p:nvPr/>
        </p:nvPicPr>
        <p:blipFill>
          <a:blip r:embed="rId4"/>
          <a:stretch>
            <a:fillRect/>
          </a:stretch>
        </p:blipFill>
        <p:spPr>
          <a:xfrm>
            <a:off x="1094728" y="2372086"/>
            <a:ext cx="6558005" cy="2856274"/>
          </a:xfrm>
          <a:prstGeom prst="rect">
            <a:avLst/>
          </a:prstGeom>
        </p:spPr>
      </p:pic>
      <p:pic>
        <p:nvPicPr>
          <p:cNvPr id="10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585625" y="533391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Extreme programming practices (a)"/>
          <p:cNvSpPr txBox="1">
            <a:spLocks noGrp="1"/>
          </p:cNvSpPr>
          <p:nvPr>
            <p:ph type="title" idx="4294967295"/>
          </p:nvPr>
        </p:nvSpPr>
        <p:spPr>
          <a:xfrm>
            <a:off x="457200" y="274637"/>
            <a:ext cx="7292975" cy="1143001"/>
          </a:xfrm>
          <a:prstGeom prst="rect">
            <a:avLst/>
          </a:prstGeom>
        </p:spPr>
        <p:txBody>
          <a:bodyPr>
            <a:normAutofit/>
          </a:bodyPr>
          <a:lstStyle/>
          <a:p>
            <a:r>
              <a:t>Extreme programming practices (a) </a:t>
            </a:r>
          </a:p>
        </p:txBody>
      </p:sp>
      <p:graphicFrame>
        <p:nvGraphicFramePr>
          <p:cNvPr id="109" name="表格"/>
          <p:cNvGraphicFramePr/>
          <p:nvPr/>
        </p:nvGraphicFramePr>
        <p:xfrm>
          <a:off x="457200" y="1579562"/>
          <a:ext cx="8324850" cy="4825998"/>
        </p:xfrm>
        <a:graphic>
          <a:graphicData uri="http://schemas.openxmlformats.org/drawingml/2006/table">
            <a:tbl>
              <a:tblPr>
                <a:tableStyleId>{4C3C2611-4C71-4FC5-86AE-919BDF0F9419}</a:tableStyleId>
              </a:tblPr>
              <a:tblGrid>
                <a:gridCol w="2359025"/>
                <a:gridCol w="5965825"/>
              </a:tblGrid>
              <a:tr h="471487">
                <a:tc>
                  <a:txBody>
                    <a:bodyPr/>
                    <a:lstStyle/>
                    <a:p>
                      <a:pPr algn="just">
                        <a:defRPr sz="1800"/>
                      </a:pPr>
                      <a:r>
                        <a:rPr sz="1600" b="1">
                          <a:latin typeface="+mn-lt"/>
                          <a:ea typeface="+mn-ea"/>
                          <a:cs typeface="+mn-cs"/>
                          <a:sym typeface="Helvetica"/>
                        </a:rPr>
                        <a:t>Principle or practice</a:t>
                      </a:r>
                    </a:p>
                  </a:txBody>
                  <a:tcPr marL="73025" marR="73025" marT="73025" marB="73025" horzOverflow="overflow">
                    <a:lnB w="38100">
                      <a:solidFill>
                        <a:srgbClr val="FFFFFF"/>
                      </a:solidFill>
                    </a:lnB>
                    <a:solidFill>
                      <a:schemeClr val="accent1"/>
                    </a:solidFill>
                  </a:tcPr>
                </a:tc>
                <a:tc>
                  <a:txBody>
                    <a:bodyPr/>
                    <a:lstStyle/>
                    <a:p>
                      <a:pPr algn="just">
                        <a:defRPr sz="1800"/>
                      </a:pPr>
                      <a:r>
                        <a:rPr sz="1600" b="1">
                          <a:latin typeface="+mn-lt"/>
                          <a:ea typeface="+mn-ea"/>
                          <a:cs typeface="+mn-cs"/>
                          <a:sym typeface="Helvetica"/>
                        </a:rPr>
                        <a:t>Description</a:t>
                      </a:r>
                    </a:p>
                  </a:txBody>
                  <a:tcPr marL="73025" marR="73025" marT="73025" marB="73025" horzOverflow="overflow">
                    <a:lnB w="38100">
                      <a:solidFill>
                        <a:srgbClr val="FFFFFF"/>
                      </a:solidFill>
                    </a:lnB>
                    <a:solidFill>
                      <a:schemeClr val="accent1"/>
                    </a:solidFill>
                  </a:tcPr>
                </a:tc>
              </a:tr>
              <a:tr h="1173162">
                <a:tc>
                  <a:txBody>
                    <a:bodyPr/>
                    <a:lstStyle/>
                    <a:p>
                      <a:pPr algn="just">
                        <a:defRPr sz="1800"/>
                      </a:pPr>
                      <a:r>
                        <a:rPr sz="1600"/>
                        <a:t>Incremental planning</a:t>
                      </a:r>
                    </a:p>
                  </a:txBody>
                  <a:tcPr marL="0" marR="0" marT="0" marB="0" horzOverflow="overflow">
                    <a:lnT w="38100">
                      <a:solidFill>
                        <a:srgbClr val="FFFFFF"/>
                      </a:solidFill>
                    </a:lnT>
                    <a:solidFill>
                      <a:srgbClr val="D0D8E8"/>
                    </a:solidFill>
                  </a:tcPr>
                </a:tc>
                <a:tc>
                  <a:txBody>
                    <a:bodyPr/>
                    <a:lstStyle/>
                    <a:p>
                      <a:pPr algn="just">
                        <a:defRPr sz="1800"/>
                      </a:pPr>
                      <a:r>
                        <a:rPr sz="1600"/>
                        <a:t>Requirements are recorded on story cards and the stories to be included in a release are determined by the time available and their relative priority. The developers break these stories into development ‘Tasks’. </a:t>
                      </a:r>
                    </a:p>
                  </a:txBody>
                  <a:tcPr marL="0" marR="0" marT="0" marB="0" horzOverflow="overflow">
                    <a:lnT w="38100">
                      <a:solidFill>
                        <a:srgbClr val="FFFFFF"/>
                      </a:solidFill>
                    </a:lnT>
                    <a:solidFill>
                      <a:srgbClr val="D0D8E8"/>
                    </a:solidFill>
                  </a:tcPr>
                </a:tc>
              </a:tr>
              <a:tr h="955675">
                <a:tc>
                  <a:txBody>
                    <a:bodyPr/>
                    <a:lstStyle/>
                    <a:p>
                      <a:pPr algn="just">
                        <a:defRPr sz="1800"/>
                      </a:pPr>
                      <a:r>
                        <a:rPr sz="1600"/>
                        <a:t>Small releases</a:t>
                      </a:r>
                    </a:p>
                  </a:txBody>
                  <a:tcPr marL="0" marR="0" marT="0" marB="0" horzOverflow="overflow">
                    <a:solidFill>
                      <a:srgbClr val="E9EDF4"/>
                    </a:solidFill>
                  </a:tcPr>
                </a:tc>
                <a:tc>
                  <a:txBody>
                    <a:bodyPr/>
                    <a:lstStyle/>
                    <a:p>
                      <a:pPr algn="just">
                        <a:defRPr sz="1800"/>
                      </a:pPr>
                      <a:r>
                        <a:rPr sz="1600"/>
                        <a:t>The minimal useful set of functionality that provides business value is developed first. Releases of the system are frequent and incrementally add functionality to the first release.</a:t>
                      </a:r>
                    </a:p>
                  </a:txBody>
                  <a:tcPr marL="0" marR="0" marT="0" marB="0" horzOverflow="overflow">
                    <a:solidFill>
                      <a:srgbClr val="E9EDF4"/>
                    </a:solidFill>
                  </a:tcPr>
                </a:tc>
              </a:tr>
              <a:tr h="579437">
                <a:tc>
                  <a:txBody>
                    <a:bodyPr/>
                    <a:lstStyle/>
                    <a:p>
                      <a:pPr algn="just">
                        <a:defRPr sz="1800"/>
                      </a:pPr>
                      <a:r>
                        <a:rPr sz="1600"/>
                        <a:t>Simple design </a:t>
                      </a:r>
                    </a:p>
                  </a:txBody>
                  <a:tcPr marL="0" marR="0" marT="0" marB="0" horzOverflow="overflow">
                    <a:solidFill>
                      <a:srgbClr val="D0D8E8"/>
                    </a:solidFill>
                  </a:tcPr>
                </a:tc>
                <a:tc>
                  <a:txBody>
                    <a:bodyPr/>
                    <a:lstStyle/>
                    <a:p>
                      <a:pPr algn="just">
                        <a:defRPr sz="1800"/>
                      </a:pPr>
                      <a:r>
                        <a:rPr sz="1600"/>
                        <a:t>Enough design is carried out to meet the current requirements and no more.</a:t>
                      </a:r>
                    </a:p>
                  </a:txBody>
                  <a:tcPr marL="0" marR="0" marT="0" marB="0" horzOverflow="overflow">
                    <a:solidFill>
                      <a:srgbClr val="D0D8E8"/>
                    </a:solidFill>
                  </a:tcPr>
                </a:tc>
              </a:tr>
              <a:tr h="823912">
                <a:tc>
                  <a:txBody>
                    <a:bodyPr/>
                    <a:lstStyle/>
                    <a:p>
                      <a:pPr algn="just">
                        <a:defRPr sz="1800"/>
                      </a:pPr>
                      <a:r>
                        <a:rPr sz="1600"/>
                        <a:t>Test-first development</a:t>
                      </a:r>
                    </a:p>
                  </a:txBody>
                  <a:tcPr marL="0" marR="0" marT="0" marB="0" horzOverflow="overflow">
                    <a:solidFill>
                      <a:srgbClr val="E9EDF4"/>
                    </a:solidFill>
                  </a:tcPr>
                </a:tc>
                <a:tc>
                  <a:txBody>
                    <a:bodyPr/>
                    <a:lstStyle/>
                    <a:p>
                      <a:pPr algn="just">
                        <a:defRPr sz="1800"/>
                      </a:pPr>
                      <a:r>
                        <a:rPr sz="1600"/>
                        <a:t>An automated unit test framework is used to write tests for a new piece of functionality before that functionality itself is implemented.</a:t>
                      </a:r>
                    </a:p>
                  </a:txBody>
                  <a:tcPr marL="0" marR="0" marT="0" marB="0" horzOverflow="overflow">
                    <a:solidFill>
                      <a:srgbClr val="E9EDF4"/>
                    </a:solidFill>
                  </a:tcPr>
                </a:tc>
              </a:tr>
              <a:tr h="822325">
                <a:tc>
                  <a:txBody>
                    <a:bodyPr/>
                    <a:lstStyle/>
                    <a:p>
                      <a:pPr algn="just">
                        <a:defRPr sz="1800"/>
                      </a:pPr>
                      <a:r>
                        <a:rPr sz="1600"/>
                        <a:t>Refactoring</a:t>
                      </a:r>
                    </a:p>
                  </a:txBody>
                  <a:tcPr marL="0" marR="0" marT="0" marB="0" horzOverflow="overflow">
                    <a:solidFill>
                      <a:srgbClr val="D0D8E8"/>
                    </a:solidFill>
                  </a:tcPr>
                </a:tc>
                <a:tc>
                  <a:txBody>
                    <a:bodyPr/>
                    <a:lstStyle/>
                    <a:p>
                      <a:pPr algn="just">
                        <a:defRPr sz="1800"/>
                      </a:pPr>
                      <a:r>
                        <a:rPr sz="1600"/>
                        <a:t>All developers are expected to refactor the code continuously as soon as possible code improvements are found. This keeps the code simple and maintainable.</a:t>
                      </a:r>
                    </a:p>
                  </a:txBody>
                  <a:tcPr marL="0" marR="0" marT="0" marB="0" horzOverflow="overflow">
                    <a:solidFill>
                      <a:srgbClr val="D0D8E8"/>
                    </a:solidFill>
                  </a:tcPr>
                </a:tc>
              </a:tr>
            </a:tbl>
          </a:graphicData>
        </a:graphic>
      </p:graphicFrame>
      <p:sp>
        <p:nvSpPr>
          <p:cNvPr id="11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111"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11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562614" y="373427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Extreme programming practices (b)"/>
          <p:cNvSpPr txBox="1">
            <a:spLocks noGrp="1"/>
          </p:cNvSpPr>
          <p:nvPr>
            <p:ph type="title" idx="4294967295"/>
          </p:nvPr>
        </p:nvSpPr>
        <p:spPr>
          <a:xfrm>
            <a:off x="457200" y="274637"/>
            <a:ext cx="7292975" cy="1143001"/>
          </a:xfrm>
          <a:prstGeom prst="rect">
            <a:avLst/>
          </a:prstGeom>
        </p:spPr>
        <p:txBody>
          <a:bodyPr>
            <a:normAutofit/>
          </a:bodyPr>
          <a:lstStyle/>
          <a:p>
            <a:r>
              <a:t>Extreme programming practices (b)</a:t>
            </a:r>
          </a:p>
        </p:txBody>
      </p:sp>
      <p:graphicFrame>
        <p:nvGraphicFramePr>
          <p:cNvPr id="115" name="表格"/>
          <p:cNvGraphicFramePr/>
          <p:nvPr/>
        </p:nvGraphicFramePr>
        <p:xfrm>
          <a:off x="457200" y="1990725"/>
          <a:ext cx="8216900" cy="4414836"/>
        </p:xfrm>
        <a:graphic>
          <a:graphicData uri="http://schemas.openxmlformats.org/drawingml/2006/table">
            <a:tbl>
              <a:tblPr>
                <a:tableStyleId>{4C3C2611-4C71-4FC5-86AE-919BDF0F9419}</a:tableStyleId>
              </a:tblPr>
              <a:tblGrid>
                <a:gridCol w="2286000"/>
                <a:gridCol w="5930900"/>
              </a:tblGrid>
              <a:tr h="612775">
                <a:tc>
                  <a:txBody>
                    <a:bodyPr/>
                    <a:lstStyle/>
                    <a:p>
                      <a:pPr algn="just">
                        <a:defRPr sz="1800"/>
                      </a:pPr>
                      <a:r>
                        <a:rPr sz="1600"/>
                        <a:t>Pair programming</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E9EDF4"/>
                    </a:solidFill>
                  </a:tcPr>
                </a:tc>
                <a:tc>
                  <a:txBody>
                    <a:bodyPr/>
                    <a:lstStyle/>
                    <a:p>
                      <a:pPr algn="just">
                        <a:defRPr sz="1800"/>
                      </a:pPr>
                      <a:r>
                        <a:rPr sz="1600"/>
                        <a:t>Developers work in pairs, checking each other’s work and providing the support to always do a good job.</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E9EDF4"/>
                    </a:solidFill>
                  </a:tcPr>
                </a:tc>
              </a:tr>
              <a:tr h="830262">
                <a:tc>
                  <a:txBody>
                    <a:bodyPr/>
                    <a:lstStyle/>
                    <a:p>
                      <a:pPr algn="just">
                        <a:defRPr sz="1800"/>
                      </a:pPr>
                      <a:r>
                        <a:rPr sz="1600"/>
                        <a:t>Collective ownership</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D0D8E8"/>
                    </a:solidFill>
                  </a:tcPr>
                </a:tc>
                <a:tc>
                  <a:txBody>
                    <a:bodyPr/>
                    <a:lstStyle/>
                    <a:p>
                      <a:pPr algn="just">
                        <a:defRPr sz="1800"/>
                      </a:pPr>
                      <a:r>
                        <a:rPr sz="1600"/>
                        <a:t>The pairs of developers work on all areas of the system, so that no islands of expertise develop and all the developers take responsibility for all of the code. Anyone can change anything.</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D0D8E8"/>
                    </a:solidFill>
                  </a:tcPr>
                </a:tc>
              </a:tr>
              <a:tr h="830262">
                <a:tc>
                  <a:txBody>
                    <a:bodyPr/>
                    <a:lstStyle/>
                    <a:p>
                      <a:pPr algn="just">
                        <a:defRPr sz="1800"/>
                      </a:pPr>
                      <a:r>
                        <a:rPr sz="1600"/>
                        <a:t>Continuous integration</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E9EDF4"/>
                    </a:solidFill>
                  </a:tcPr>
                </a:tc>
                <a:tc>
                  <a:txBody>
                    <a:bodyPr/>
                    <a:lstStyle/>
                    <a:p>
                      <a:pPr algn="just">
                        <a:defRPr sz="1800"/>
                      </a:pPr>
                      <a:r>
                        <a:rPr sz="1600"/>
                        <a:t>As soon as the work on a task is complete, it is integrated into the whole system. After any such integration, all the unit tests in the system must pass.</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E9EDF4"/>
                    </a:solidFill>
                  </a:tcPr>
                </a:tc>
              </a:tr>
              <a:tr h="830262">
                <a:tc>
                  <a:txBody>
                    <a:bodyPr/>
                    <a:lstStyle/>
                    <a:p>
                      <a:pPr algn="just">
                        <a:defRPr sz="1800"/>
                      </a:pPr>
                      <a:r>
                        <a:rPr sz="1600"/>
                        <a:t>Sustainable pace</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D0D8E8"/>
                    </a:solidFill>
                  </a:tcPr>
                </a:tc>
                <a:tc>
                  <a:txBody>
                    <a:bodyPr/>
                    <a:lstStyle/>
                    <a:p>
                      <a:pPr algn="just">
                        <a:defRPr sz="1800"/>
                      </a:pPr>
                      <a:r>
                        <a:rPr sz="1600"/>
                        <a:t>Large amounts of overtime are not considered acceptable as the net effect is often to reduce code quality and medium term productivity</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D0D8E8"/>
                    </a:solidFill>
                  </a:tcPr>
                </a:tc>
              </a:tr>
              <a:tr h="1311275">
                <a:tc>
                  <a:txBody>
                    <a:bodyPr/>
                    <a:lstStyle/>
                    <a:p>
                      <a:pPr algn="just">
                        <a:defRPr sz="1800"/>
                      </a:pPr>
                      <a:r>
                        <a:rPr sz="1600"/>
                        <a:t>On-site customer</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E9EDF4"/>
                    </a:solidFill>
                  </a:tcPr>
                </a:tc>
                <a:tc>
                  <a:txBody>
                    <a:bodyPr/>
                    <a:lstStyle/>
                    <a:p>
                      <a:pPr algn="just">
                        <a:defRPr sz="1800"/>
                      </a:pPr>
                      <a:r>
                        <a:rPr sz="1600"/>
                        <a:t>A representative of the end-user of the system (the customer) should be available full time for the use of the XP team. In an extreme programming process, the customer is a member of the development team and is responsible for bringing system requirements to the team for implementation.</a:t>
                      </a:r>
                    </a:p>
                  </a:txBody>
                  <a:tcPr marL="0" marR="0" marT="0" marB="0" horzOverflow="overflow">
                    <a:lnL w="12700">
                      <a:solidFill>
                        <a:schemeClr val="accent1"/>
                      </a:solidFill>
                    </a:lnL>
                    <a:lnR w="12700">
                      <a:solidFill>
                        <a:schemeClr val="accent1"/>
                      </a:solidFill>
                    </a:lnR>
                    <a:lnT w="12700">
                      <a:solidFill>
                        <a:schemeClr val="accent1"/>
                      </a:solidFill>
                    </a:lnT>
                    <a:lnB w="12700">
                      <a:solidFill>
                        <a:schemeClr val="accent1"/>
                      </a:solidFill>
                    </a:lnB>
                    <a:solidFill>
                      <a:srgbClr val="E9EDF4"/>
                    </a:solidFill>
                  </a:tcPr>
                </a:tc>
              </a:tr>
            </a:tbl>
          </a:graphicData>
        </a:graphic>
      </p:graphicFrame>
      <p:sp>
        <p:nvSpPr>
          <p:cNvPr id="11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117"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11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063079" y="46673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quirements scenarios"/>
          <p:cNvSpPr txBox="1">
            <a:spLocks noGrp="1"/>
          </p:cNvSpPr>
          <p:nvPr>
            <p:ph type="title" idx="4294967295"/>
          </p:nvPr>
        </p:nvSpPr>
        <p:spPr>
          <a:xfrm>
            <a:off x="457200" y="274637"/>
            <a:ext cx="7292975" cy="1143001"/>
          </a:xfrm>
          <a:prstGeom prst="rect">
            <a:avLst/>
          </a:prstGeom>
        </p:spPr>
        <p:txBody>
          <a:bodyPr>
            <a:normAutofit/>
          </a:bodyPr>
          <a:lstStyle/>
          <a:p>
            <a:r>
              <a:t>Requirements scenarios</a:t>
            </a:r>
          </a:p>
        </p:txBody>
      </p:sp>
      <p:sp>
        <p:nvSpPr>
          <p:cNvPr id="123" name="In XP, a customer or user is part of the XP team and is responsible for making decisions on requirement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In XP, a customer or user is part of the XP team and is responsible for making decisions on requirements.</a:t>
            </a:r>
          </a:p>
          <a:p>
            <a:pPr>
              <a:spcBef>
                <a:spcPts val="600"/>
              </a:spcBef>
              <a:buFontTx/>
              <a:buChar char="◇"/>
              <a:defRPr sz="2400">
                <a:solidFill>
                  <a:srgbClr val="46424D"/>
                </a:solidFill>
                <a:latin typeface="Arial"/>
                <a:ea typeface="Arial"/>
                <a:cs typeface="Arial"/>
                <a:sym typeface="Arial"/>
              </a:defRPr>
            </a:pPr>
            <a:r>
              <a:t>User requirements are expressed as scenarios or user stories.</a:t>
            </a:r>
          </a:p>
          <a:p>
            <a:pPr>
              <a:spcBef>
                <a:spcPts val="600"/>
              </a:spcBef>
              <a:buFontTx/>
              <a:buChar char="◇"/>
              <a:defRPr sz="2400">
                <a:solidFill>
                  <a:srgbClr val="46424D"/>
                </a:solidFill>
                <a:latin typeface="Arial"/>
                <a:ea typeface="Arial"/>
                <a:cs typeface="Arial"/>
                <a:sym typeface="Arial"/>
              </a:defRPr>
            </a:pPr>
            <a:r>
              <a:t>These are written on cards and the development team break them down into implementation tasks. These tasks are the basis of schedule and cost estimates.</a:t>
            </a:r>
          </a:p>
          <a:p>
            <a:pPr>
              <a:spcBef>
                <a:spcPts val="600"/>
              </a:spcBef>
              <a:buFontTx/>
              <a:buChar char="◇"/>
              <a:defRPr sz="2400">
                <a:solidFill>
                  <a:srgbClr val="46424D"/>
                </a:solidFill>
                <a:latin typeface="Arial"/>
                <a:ea typeface="Arial"/>
                <a:cs typeface="Arial"/>
                <a:sym typeface="Arial"/>
              </a:defRPr>
            </a:pPr>
            <a:r>
              <a:t>The customer chooses the stories for inclusion in the next release based on their priorities and the schedule estimates.</a:t>
            </a:r>
          </a:p>
        </p:txBody>
      </p:sp>
      <p:sp>
        <p:nvSpPr>
          <p:cNvPr id="12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125"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12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53827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ARequirements scenarios —— ‘prescribing medication’ story"/>
          <p:cNvSpPr txBox="1">
            <a:spLocks noGrp="1"/>
          </p:cNvSpPr>
          <p:nvPr>
            <p:ph type="title" idx="4294967295"/>
          </p:nvPr>
        </p:nvSpPr>
        <p:spPr>
          <a:xfrm>
            <a:off x="457200" y="274637"/>
            <a:ext cx="7292975" cy="1143001"/>
          </a:xfrm>
          <a:prstGeom prst="rect">
            <a:avLst/>
          </a:prstGeom>
        </p:spPr>
        <p:txBody>
          <a:bodyPr>
            <a:normAutofit/>
          </a:bodyPr>
          <a:lstStyle/>
          <a:p>
            <a:r>
              <a:t>ARequirements scenarios</a:t>
            </a:r>
            <a:br/>
            <a:r>
              <a:t>—— ‘prescribing medication’ story </a:t>
            </a:r>
          </a:p>
        </p:txBody>
      </p:sp>
      <p:sp>
        <p:nvSpPr>
          <p:cNvPr id="12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130"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131" name="User requirements are expressed as scenarios or user stories."/>
          <p:cNvSpPr txBox="1"/>
          <p:nvPr/>
        </p:nvSpPr>
        <p:spPr>
          <a:xfrm>
            <a:off x="337820" y="1781175"/>
            <a:ext cx="2335848" cy="15593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0000"/>
                </a:solidFill>
              </a:defRPr>
            </a:lvl1pPr>
          </a:lstStyle>
          <a:p>
            <a:r>
              <a:t>User requirements are expressed as scenarios or user stories.</a:t>
            </a:r>
          </a:p>
        </p:txBody>
      </p:sp>
      <p:pic>
        <p:nvPicPr>
          <p:cNvPr id="132" name="3.5 StoryCard.eps" descr="3.5 StoryCard.eps"/>
          <p:cNvPicPr>
            <a:picLocks noChangeAspect="1"/>
          </p:cNvPicPr>
          <p:nvPr/>
        </p:nvPicPr>
        <p:blipFill>
          <a:blip r:embed="rId5">
            <a:extLst/>
          </a:blip>
          <a:stretch>
            <a:fillRect/>
          </a:stretch>
        </p:blipFill>
        <p:spPr>
          <a:xfrm>
            <a:off x="2609850" y="1781175"/>
            <a:ext cx="5967413" cy="4789488"/>
          </a:xfrm>
          <a:prstGeom prst="rect">
            <a:avLst/>
          </a:prstGeom>
          <a:ln w="12700">
            <a:miter lim="400000"/>
          </a:ln>
        </p:spPr>
      </p:pic>
      <p:pic>
        <p:nvPicPr>
          <p:cNvPr id="133" name="音频录音.m4a" descr="音频录音.m4a"/>
          <p:cNvPicPr>
            <a:picLocks/>
          </p:cNvPicPr>
          <p:nvPr>
            <a:audioFile r:link="rId2"/>
            <p:extLst>
              <p:ext uri="{DAA4B4D4-6D71-4841-9C94-3DE7FCFB9230}">
                <p14:media xmlns:p14="http://schemas.microsoft.com/office/powerpoint/2010/main" r:embed="rId1"/>
              </p:ext>
            </p:extLst>
          </p:nvPr>
        </p:nvPicPr>
        <p:blipFill>
          <a:blip r:embed="rId6">
            <a:extLst/>
          </a:blip>
          <a:stretch>
            <a:fillRect/>
          </a:stretch>
        </p:blipFill>
        <p:spPr>
          <a:xfrm>
            <a:off x="725109" y="417387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Examples of task cards for prescribing medication"/>
          <p:cNvSpPr txBox="1">
            <a:spLocks noGrp="1"/>
          </p:cNvSpPr>
          <p:nvPr>
            <p:ph type="title" idx="4294967295"/>
          </p:nvPr>
        </p:nvSpPr>
        <p:spPr>
          <a:xfrm>
            <a:off x="457200" y="274637"/>
            <a:ext cx="7292975" cy="1143001"/>
          </a:xfrm>
          <a:prstGeom prst="rect">
            <a:avLst/>
          </a:prstGeom>
        </p:spPr>
        <p:txBody>
          <a:bodyPr>
            <a:normAutofit/>
          </a:bodyPr>
          <a:lstStyle/>
          <a:p>
            <a:r>
              <a:t>Examples of task cards for prescribing medication </a:t>
            </a:r>
          </a:p>
        </p:txBody>
      </p:sp>
      <p:sp>
        <p:nvSpPr>
          <p:cNvPr id="13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139"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140" name="Break the requirements into implementation tasks"/>
          <p:cNvSpPr txBox="1"/>
          <p:nvPr/>
        </p:nvSpPr>
        <p:spPr>
          <a:xfrm>
            <a:off x="264795" y="1652587"/>
            <a:ext cx="1880236" cy="15593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0000"/>
                </a:solidFill>
              </a:defRPr>
            </a:lvl1pPr>
          </a:lstStyle>
          <a:p>
            <a:r>
              <a:t>Break the requirements into implementation tasks</a:t>
            </a:r>
          </a:p>
        </p:txBody>
      </p:sp>
      <p:pic>
        <p:nvPicPr>
          <p:cNvPr id="8" name="Picture 3" descr="3.6 TaskCards.eps"/>
          <p:cNvPicPr>
            <a:picLocks noChangeAspect="1"/>
          </p:cNvPicPr>
          <p:nvPr/>
        </p:nvPicPr>
        <p:blipFill>
          <a:blip r:embed="rId4"/>
          <a:stretch>
            <a:fillRect/>
          </a:stretch>
        </p:blipFill>
        <p:spPr>
          <a:xfrm>
            <a:off x="2145031" y="1652587"/>
            <a:ext cx="6417050" cy="4518673"/>
          </a:xfrm>
          <a:prstGeom prst="rect">
            <a:avLst/>
          </a:prstGeom>
        </p:spPr>
      </p:pic>
      <p:pic>
        <p:nvPicPr>
          <p:cNvPr id="14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835020" y="410060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73989" fill="hold"/>
                                        <p:tgtEl>
                                          <p:spTgt spid="1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factoring"/>
          <p:cNvSpPr txBox="1">
            <a:spLocks noGrp="1"/>
          </p:cNvSpPr>
          <p:nvPr>
            <p:ph type="title" idx="4294967295"/>
          </p:nvPr>
        </p:nvSpPr>
        <p:spPr>
          <a:xfrm>
            <a:off x="457200" y="274637"/>
            <a:ext cx="7292975" cy="1143001"/>
          </a:xfrm>
          <a:prstGeom prst="rect">
            <a:avLst/>
          </a:prstGeom>
        </p:spPr>
        <p:txBody>
          <a:bodyPr>
            <a:normAutofit/>
          </a:bodyPr>
          <a:lstStyle/>
          <a:p>
            <a:r>
              <a:t>Refactoring</a:t>
            </a:r>
          </a:p>
        </p:txBody>
      </p:sp>
      <p:sp>
        <p:nvSpPr>
          <p:cNvPr id="145" name="This improves the understandability of the software and so reduces the need for documentation.…"/>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This </a:t>
            </a:r>
            <a:r>
              <a:rPr>
                <a:solidFill>
                  <a:srgbClr val="FF0000"/>
                </a:solidFill>
              </a:rPr>
              <a:t>improves the understandability </a:t>
            </a:r>
            <a:r>
              <a:t>of the software and so reduces the need for documentation.</a:t>
            </a:r>
          </a:p>
          <a:p>
            <a:pPr>
              <a:spcBef>
                <a:spcPts val="600"/>
              </a:spcBef>
              <a:buFontTx/>
              <a:buChar char="◇"/>
              <a:defRPr sz="2400">
                <a:solidFill>
                  <a:srgbClr val="FF0000"/>
                </a:solidFill>
                <a:latin typeface="Arial"/>
                <a:ea typeface="Arial"/>
                <a:cs typeface="Arial"/>
                <a:sym typeface="Arial"/>
              </a:defRPr>
            </a:pPr>
            <a:r>
              <a:t>Changes are easier to make </a:t>
            </a:r>
            <a:r>
              <a:rPr>
                <a:solidFill>
                  <a:srgbClr val="46424D"/>
                </a:solidFill>
              </a:rPr>
              <a:t>because the code is well-structured and clear.</a:t>
            </a:r>
          </a:p>
          <a:p>
            <a:pPr>
              <a:spcBef>
                <a:spcPts val="600"/>
              </a:spcBef>
              <a:buFontTx/>
              <a:buChar char="◇"/>
              <a:defRPr sz="2400">
                <a:solidFill>
                  <a:srgbClr val="46424D"/>
                </a:solidFill>
                <a:latin typeface="Arial"/>
                <a:ea typeface="Arial"/>
                <a:cs typeface="Arial"/>
                <a:sym typeface="Arial"/>
              </a:defRPr>
            </a:pPr>
            <a:r>
              <a:t>However, some changes requires architecture refactoring and this is much more expensive.</a:t>
            </a:r>
          </a:p>
        </p:txBody>
      </p:sp>
      <p:sp>
        <p:nvSpPr>
          <p:cNvPr id="146"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147"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14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84547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25667" fill="hold"/>
                                        <p:tgtEl>
                                          <p:spTgt spid="1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opics covered"/>
          <p:cNvSpPr txBox="1">
            <a:spLocks noGrp="1"/>
          </p:cNvSpPr>
          <p:nvPr>
            <p:ph type="title" idx="4294967295"/>
          </p:nvPr>
        </p:nvSpPr>
        <p:spPr>
          <a:xfrm>
            <a:off x="457200" y="274637"/>
            <a:ext cx="7292975" cy="1143001"/>
          </a:xfrm>
          <a:prstGeom prst="rect">
            <a:avLst/>
          </a:prstGeom>
        </p:spPr>
        <p:txBody>
          <a:bodyPr>
            <a:normAutofit/>
          </a:bodyPr>
          <a:lstStyle/>
          <a:p>
            <a:r>
              <a:t>Topics covered</a:t>
            </a:r>
          </a:p>
        </p:txBody>
      </p:sp>
      <p:sp>
        <p:nvSpPr>
          <p:cNvPr id="29" name="Agile method…"/>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Agile method</a:t>
            </a:r>
          </a:p>
          <a:p>
            <a:pPr>
              <a:spcBef>
                <a:spcPts val="600"/>
              </a:spcBef>
              <a:buFontTx/>
              <a:buChar char="◇"/>
              <a:defRPr sz="2400">
                <a:solidFill>
                  <a:srgbClr val="46424D"/>
                </a:solidFill>
                <a:latin typeface="Arial"/>
                <a:ea typeface="Arial"/>
                <a:cs typeface="Arial"/>
                <a:sym typeface="Arial"/>
              </a:defRPr>
            </a:pPr>
            <a:r>
              <a:t>Extreme programming</a:t>
            </a:r>
          </a:p>
          <a:p>
            <a:pPr>
              <a:spcBef>
                <a:spcPts val="600"/>
              </a:spcBef>
              <a:buFontTx/>
              <a:buChar char="◇"/>
              <a:defRPr sz="2400">
                <a:solidFill>
                  <a:srgbClr val="46424D"/>
                </a:solidFill>
                <a:latin typeface="Arial"/>
                <a:ea typeface="Arial"/>
                <a:cs typeface="Arial"/>
                <a:sym typeface="Arial"/>
              </a:defRPr>
            </a:pPr>
            <a:r>
              <a:t>Agile project management</a:t>
            </a:r>
          </a:p>
          <a:p>
            <a:pPr>
              <a:spcBef>
                <a:spcPts val="600"/>
              </a:spcBef>
              <a:buFontTx/>
              <a:buChar char="◇"/>
              <a:defRPr sz="2400">
                <a:solidFill>
                  <a:srgbClr val="46424D"/>
                </a:solidFill>
                <a:latin typeface="Arial"/>
                <a:ea typeface="Arial"/>
                <a:cs typeface="Arial"/>
                <a:sym typeface="Arial"/>
              </a:defRPr>
            </a:pPr>
            <a:r>
              <a:t>Scaling agile methods</a:t>
            </a:r>
          </a:p>
        </p:txBody>
      </p:sp>
      <p:sp>
        <p:nvSpPr>
          <p:cNvPr id="30"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31"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3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210678"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Examples of refactoring"/>
          <p:cNvSpPr txBox="1">
            <a:spLocks noGrp="1"/>
          </p:cNvSpPr>
          <p:nvPr>
            <p:ph type="title" idx="4294967295"/>
          </p:nvPr>
        </p:nvSpPr>
        <p:spPr>
          <a:xfrm>
            <a:off x="457200" y="274637"/>
            <a:ext cx="7292975" cy="1143001"/>
          </a:xfrm>
          <a:prstGeom prst="rect">
            <a:avLst/>
          </a:prstGeom>
        </p:spPr>
        <p:txBody>
          <a:bodyPr>
            <a:normAutofit/>
          </a:bodyPr>
          <a:lstStyle/>
          <a:p>
            <a:r>
              <a:t>Examples of refactoring</a:t>
            </a:r>
          </a:p>
        </p:txBody>
      </p:sp>
      <p:sp>
        <p:nvSpPr>
          <p:cNvPr id="151" name="Re-organization of a class hierarchy to remove duplicate cod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Re-organization of a class hierarchy to remove duplicate code.</a:t>
            </a:r>
          </a:p>
          <a:p>
            <a:pPr>
              <a:spcBef>
                <a:spcPts val="600"/>
              </a:spcBef>
              <a:buFontTx/>
              <a:buChar char="◇"/>
              <a:defRPr sz="2400">
                <a:solidFill>
                  <a:srgbClr val="46424D"/>
                </a:solidFill>
                <a:latin typeface="Arial"/>
                <a:ea typeface="Arial"/>
                <a:cs typeface="Arial"/>
                <a:sym typeface="Arial"/>
              </a:defRPr>
            </a:pPr>
            <a:r>
              <a:t>Tidying up and renaming attributes and methods to make them easier to understand.</a:t>
            </a:r>
          </a:p>
          <a:p>
            <a:pPr>
              <a:spcBef>
                <a:spcPts val="600"/>
              </a:spcBef>
              <a:buFontTx/>
              <a:buChar char="◇"/>
              <a:defRPr sz="2400">
                <a:solidFill>
                  <a:srgbClr val="46424D"/>
                </a:solidFill>
                <a:latin typeface="Arial"/>
                <a:ea typeface="Arial"/>
                <a:cs typeface="Arial"/>
                <a:sym typeface="Arial"/>
              </a:defRPr>
            </a:pPr>
            <a:r>
              <a:t>The replacement of inline code with calls to methods that have been included in a program library.</a:t>
            </a:r>
          </a:p>
        </p:txBody>
      </p:sp>
      <p:sp>
        <p:nvSpPr>
          <p:cNvPr id="152"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15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15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84547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22335" fill="hold"/>
                                        <p:tgtEl>
                                          <p:spTgt spid="1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sting in XP"/>
          <p:cNvSpPr txBox="1">
            <a:spLocks noGrp="1"/>
          </p:cNvSpPr>
          <p:nvPr>
            <p:ph type="title" idx="4294967295"/>
          </p:nvPr>
        </p:nvSpPr>
        <p:spPr>
          <a:xfrm>
            <a:off x="457200" y="274637"/>
            <a:ext cx="7292975" cy="1143001"/>
          </a:xfrm>
          <a:prstGeom prst="rect">
            <a:avLst/>
          </a:prstGeom>
        </p:spPr>
        <p:txBody>
          <a:bodyPr>
            <a:normAutofit/>
          </a:bodyPr>
          <a:lstStyle/>
          <a:p>
            <a:r>
              <a:t>Testing in XP</a:t>
            </a:r>
          </a:p>
        </p:txBody>
      </p:sp>
      <p:sp>
        <p:nvSpPr>
          <p:cNvPr id="157" name="Testing is central to XP and XP has developed an approach where the program is tested after every change has been mad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Testing is central to XP </a:t>
            </a:r>
            <a:r>
              <a:rPr>
                <a:solidFill>
                  <a:srgbClr val="46424D"/>
                </a:solidFill>
              </a:rPr>
              <a:t>and XP has developed an approach where the program is tested after every change has been made.</a:t>
            </a:r>
          </a:p>
          <a:p>
            <a:pPr>
              <a:spcBef>
                <a:spcPts val="600"/>
              </a:spcBef>
              <a:buFontTx/>
              <a:buChar char="◇"/>
              <a:defRPr sz="2400">
                <a:solidFill>
                  <a:srgbClr val="46424D"/>
                </a:solidFill>
                <a:latin typeface="Arial"/>
                <a:ea typeface="Arial"/>
                <a:cs typeface="Arial"/>
                <a:sym typeface="Arial"/>
              </a:defRPr>
            </a:pPr>
            <a:r>
              <a:t>XP testing features:</a:t>
            </a:r>
          </a:p>
          <a:p>
            <a:pPr marL="742950" lvl="1" indent="-285750">
              <a:spcBef>
                <a:spcPts val="300"/>
              </a:spcBef>
              <a:buSzPct val="100000"/>
              <a:buFontTx/>
              <a:buChar char="▪"/>
              <a:defRPr sz="2000">
                <a:solidFill>
                  <a:srgbClr val="46424D"/>
                </a:solidFill>
                <a:latin typeface="Arial"/>
                <a:ea typeface="Arial"/>
                <a:cs typeface="Arial"/>
                <a:sym typeface="Arial"/>
              </a:defRPr>
            </a:pPr>
            <a:r>
              <a:t>Test-first development.</a:t>
            </a:r>
          </a:p>
          <a:p>
            <a:pPr marL="742950" lvl="1" indent="-285750">
              <a:spcBef>
                <a:spcPts val="300"/>
              </a:spcBef>
              <a:buSzPct val="100000"/>
              <a:buFontTx/>
              <a:buChar char="▪"/>
              <a:defRPr sz="2000">
                <a:solidFill>
                  <a:srgbClr val="46424D"/>
                </a:solidFill>
                <a:latin typeface="Arial"/>
                <a:ea typeface="Arial"/>
                <a:cs typeface="Arial"/>
                <a:sym typeface="Arial"/>
              </a:defRPr>
            </a:pPr>
            <a:r>
              <a:t>Incremental test development from scenarios.</a:t>
            </a:r>
          </a:p>
          <a:p>
            <a:pPr marL="742950" lvl="1" indent="-285750">
              <a:spcBef>
                <a:spcPts val="300"/>
              </a:spcBef>
              <a:buSzPct val="100000"/>
              <a:buFontTx/>
              <a:buChar char="▪"/>
              <a:defRPr sz="2000">
                <a:solidFill>
                  <a:srgbClr val="46424D"/>
                </a:solidFill>
                <a:latin typeface="Arial"/>
                <a:ea typeface="Arial"/>
                <a:cs typeface="Arial"/>
                <a:sym typeface="Arial"/>
              </a:defRPr>
            </a:pPr>
            <a:r>
              <a:t>User involvement in test development and validation.</a:t>
            </a:r>
          </a:p>
          <a:p>
            <a:pPr marL="742950" lvl="1" indent="-285750">
              <a:spcBef>
                <a:spcPts val="300"/>
              </a:spcBef>
              <a:buSzPct val="100000"/>
              <a:buFontTx/>
              <a:buChar char="▪"/>
              <a:defRPr sz="2000">
                <a:solidFill>
                  <a:srgbClr val="46424D"/>
                </a:solidFill>
                <a:latin typeface="Arial"/>
                <a:ea typeface="Arial"/>
                <a:cs typeface="Arial"/>
                <a:sym typeface="Arial"/>
              </a:defRPr>
            </a:pPr>
            <a:r>
              <a:t>Automated test harnesses are used to run all component tests each time that a new release is built.</a:t>
            </a:r>
          </a:p>
        </p:txBody>
      </p:sp>
      <p:sp>
        <p:nvSpPr>
          <p:cNvPr id="15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159"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16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0" y="519959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st-first development"/>
          <p:cNvSpPr txBox="1">
            <a:spLocks noGrp="1"/>
          </p:cNvSpPr>
          <p:nvPr>
            <p:ph type="title" idx="4294967295"/>
          </p:nvPr>
        </p:nvSpPr>
        <p:spPr>
          <a:xfrm>
            <a:off x="457200" y="274637"/>
            <a:ext cx="7292975" cy="1143001"/>
          </a:xfrm>
          <a:prstGeom prst="rect">
            <a:avLst/>
          </a:prstGeom>
        </p:spPr>
        <p:txBody>
          <a:bodyPr>
            <a:normAutofit/>
          </a:bodyPr>
          <a:lstStyle/>
          <a:p>
            <a:r>
              <a:t>Test-first development</a:t>
            </a:r>
          </a:p>
        </p:txBody>
      </p:sp>
      <p:sp>
        <p:nvSpPr>
          <p:cNvPr id="163" name="Writing tests before code clarifies the requirements to be implemented.…"/>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400">
                <a:solidFill>
                  <a:srgbClr val="FF0000"/>
                </a:solidFill>
                <a:latin typeface="Arial"/>
                <a:ea typeface="Arial"/>
                <a:cs typeface="Arial"/>
                <a:sym typeface="Arial"/>
              </a:defRPr>
            </a:pPr>
            <a:r>
              <a:t>Writing tests before</a:t>
            </a:r>
            <a:r>
              <a:rPr>
                <a:solidFill>
                  <a:srgbClr val="46424D"/>
                </a:solidFill>
              </a:rPr>
              <a:t> code clarifies the requirements to be implemented.</a:t>
            </a:r>
          </a:p>
          <a:p>
            <a:pPr>
              <a:lnSpc>
                <a:spcPct val="90000"/>
              </a:lnSpc>
              <a:spcBef>
                <a:spcPts val="600"/>
              </a:spcBef>
              <a:buFontTx/>
              <a:buChar char="◇"/>
              <a:defRPr sz="2400">
                <a:solidFill>
                  <a:srgbClr val="FF0000"/>
                </a:solidFill>
                <a:latin typeface="Arial"/>
                <a:ea typeface="Arial"/>
                <a:cs typeface="Arial"/>
                <a:sym typeface="Arial"/>
              </a:defRPr>
            </a:pPr>
            <a:r>
              <a:t>Tests are written as programs rather than </a:t>
            </a:r>
            <a:r>
              <a:rPr>
                <a:solidFill>
                  <a:srgbClr val="46424D"/>
                </a:solidFill>
              </a:rPr>
              <a:t>data so that they can be executed automatically. The test includes a check that it has executed correctly.</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Usually relies on a testing framework such as Junit.</a:t>
            </a:r>
          </a:p>
          <a:p>
            <a:pPr>
              <a:lnSpc>
                <a:spcPct val="90000"/>
              </a:lnSpc>
              <a:spcBef>
                <a:spcPts val="600"/>
              </a:spcBef>
              <a:buFontTx/>
              <a:buChar char="◇"/>
              <a:defRPr sz="2400">
                <a:solidFill>
                  <a:srgbClr val="FF0000"/>
                </a:solidFill>
                <a:latin typeface="Arial"/>
                <a:ea typeface="Arial"/>
                <a:cs typeface="Arial"/>
                <a:sym typeface="Arial"/>
              </a:defRPr>
            </a:pPr>
            <a:r>
              <a:t>All previous and new tests are run automatically </a:t>
            </a:r>
            <a:r>
              <a:rPr>
                <a:solidFill>
                  <a:srgbClr val="46424D"/>
                </a:solidFill>
              </a:rPr>
              <a:t>when new functionality is added, thus checking that the new functionality has not introduced errors.</a:t>
            </a:r>
          </a:p>
        </p:txBody>
      </p:sp>
      <p:sp>
        <p:nvSpPr>
          <p:cNvPr id="16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165"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16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987220" y="490653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st case description for dose checking"/>
          <p:cNvSpPr txBox="1">
            <a:spLocks noGrp="1"/>
          </p:cNvSpPr>
          <p:nvPr>
            <p:ph type="title" idx="4294967295"/>
          </p:nvPr>
        </p:nvSpPr>
        <p:spPr>
          <a:xfrm>
            <a:off x="457200" y="274637"/>
            <a:ext cx="7292975" cy="1143001"/>
          </a:xfrm>
          <a:prstGeom prst="rect">
            <a:avLst/>
          </a:prstGeom>
        </p:spPr>
        <p:txBody>
          <a:bodyPr>
            <a:normAutofit/>
          </a:bodyPr>
          <a:lstStyle/>
          <a:p>
            <a:r>
              <a:t>Test case description for dose checking </a:t>
            </a:r>
          </a:p>
        </p:txBody>
      </p:sp>
      <p:sp>
        <p:nvSpPr>
          <p:cNvPr id="16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170"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7" name="Picture 3" descr="3.7 DoseChecking.eps"/>
          <p:cNvPicPr>
            <a:picLocks noChangeAspect="1"/>
          </p:cNvPicPr>
          <p:nvPr/>
        </p:nvPicPr>
        <p:blipFill>
          <a:blip r:embed="rId4"/>
          <a:stretch>
            <a:fillRect/>
          </a:stretch>
        </p:blipFill>
        <p:spPr>
          <a:xfrm>
            <a:off x="671399" y="1950230"/>
            <a:ext cx="7436363" cy="4049252"/>
          </a:xfrm>
          <a:prstGeom prst="rect">
            <a:avLst/>
          </a:prstGeom>
        </p:spPr>
      </p:pic>
      <p:pic>
        <p:nvPicPr>
          <p:cNvPr id="17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538189" y="324583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air programming"/>
          <p:cNvSpPr txBox="1">
            <a:spLocks noGrp="1"/>
          </p:cNvSpPr>
          <p:nvPr>
            <p:ph type="title" idx="4294967295"/>
          </p:nvPr>
        </p:nvSpPr>
        <p:spPr>
          <a:xfrm>
            <a:off x="457200" y="274637"/>
            <a:ext cx="7292975" cy="1143001"/>
          </a:xfrm>
          <a:prstGeom prst="rect">
            <a:avLst/>
          </a:prstGeom>
        </p:spPr>
        <p:txBody>
          <a:bodyPr>
            <a:normAutofit/>
          </a:bodyPr>
          <a:lstStyle/>
          <a:p>
            <a:r>
              <a:t>Pair programming</a:t>
            </a:r>
          </a:p>
        </p:txBody>
      </p:sp>
      <p:sp>
        <p:nvSpPr>
          <p:cNvPr id="180" name="In XP, programmers work in pairs, sitting together to develop code.…"/>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400">
                <a:solidFill>
                  <a:srgbClr val="46424D"/>
                </a:solidFill>
                <a:latin typeface="Arial"/>
                <a:ea typeface="Arial"/>
                <a:cs typeface="Arial"/>
                <a:sym typeface="Arial"/>
              </a:defRPr>
            </a:pPr>
            <a:r>
              <a:rPr dirty="0"/>
              <a:t>In XP, programmers work in pairs, sitting together to develop code.</a:t>
            </a:r>
          </a:p>
          <a:p>
            <a:pPr>
              <a:lnSpc>
                <a:spcPct val="90000"/>
              </a:lnSpc>
              <a:spcBef>
                <a:spcPts val="600"/>
              </a:spcBef>
              <a:buFontTx/>
              <a:buChar char="◇"/>
              <a:defRPr sz="2400">
                <a:solidFill>
                  <a:srgbClr val="46424D"/>
                </a:solidFill>
                <a:latin typeface="Arial"/>
                <a:ea typeface="Arial"/>
                <a:cs typeface="Arial"/>
                <a:sym typeface="Arial"/>
              </a:defRPr>
            </a:pPr>
            <a:r>
              <a:rPr dirty="0"/>
              <a:t>This helps develop </a:t>
            </a:r>
            <a:r>
              <a:rPr dirty="0">
                <a:solidFill>
                  <a:srgbClr val="FF0000"/>
                </a:solidFill>
              </a:rPr>
              <a:t>common ownership of code and spreads knowledge</a:t>
            </a:r>
            <a:r>
              <a:rPr dirty="0"/>
              <a:t> across the team.</a:t>
            </a:r>
          </a:p>
          <a:p>
            <a:pPr>
              <a:lnSpc>
                <a:spcPct val="90000"/>
              </a:lnSpc>
              <a:spcBef>
                <a:spcPts val="600"/>
              </a:spcBef>
              <a:buFontTx/>
              <a:buChar char="◇"/>
              <a:defRPr sz="2400">
                <a:solidFill>
                  <a:srgbClr val="46424D"/>
                </a:solidFill>
                <a:latin typeface="Arial"/>
                <a:ea typeface="Arial"/>
                <a:cs typeface="Arial"/>
                <a:sym typeface="Arial"/>
              </a:defRPr>
            </a:pPr>
            <a:r>
              <a:rPr dirty="0"/>
              <a:t>It serves </a:t>
            </a:r>
            <a:r>
              <a:rPr dirty="0">
                <a:solidFill>
                  <a:srgbClr val="FF0000"/>
                </a:solidFill>
              </a:rPr>
              <a:t>as an informal review process </a:t>
            </a:r>
            <a:r>
              <a:rPr dirty="0"/>
              <a:t>as each line of code is looked at by more than 1 person.</a:t>
            </a:r>
          </a:p>
          <a:p>
            <a:pPr>
              <a:lnSpc>
                <a:spcPct val="90000"/>
              </a:lnSpc>
              <a:spcBef>
                <a:spcPts val="600"/>
              </a:spcBef>
              <a:buFontTx/>
              <a:buChar char="◇"/>
              <a:defRPr sz="2400">
                <a:solidFill>
                  <a:srgbClr val="46424D"/>
                </a:solidFill>
                <a:latin typeface="Arial"/>
                <a:ea typeface="Arial"/>
                <a:cs typeface="Arial"/>
                <a:sym typeface="Arial"/>
              </a:defRPr>
            </a:pPr>
            <a:r>
              <a:rPr dirty="0"/>
              <a:t>It </a:t>
            </a:r>
            <a:r>
              <a:rPr dirty="0">
                <a:solidFill>
                  <a:srgbClr val="FF0000"/>
                </a:solidFill>
              </a:rPr>
              <a:t>encourages refactoring </a:t>
            </a:r>
            <a:r>
              <a:rPr dirty="0"/>
              <a:t>as the whole team can benefit from this</a:t>
            </a:r>
            <a:r>
              <a:rPr dirty="0" smtClean="0"/>
              <a:t>.</a:t>
            </a:r>
            <a:endParaRPr dirty="0"/>
          </a:p>
        </p:txBody>
      </p:sp>
      <p:sp>
        <p:nvSpPr>
          <p:cNvPr id="18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182"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18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68104" y="479904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Agile project management"/>
          <p:cNvSpPr txBox="1">
            <a:spLocks noGrp="1"/>
          </p:cNvSpPr>
          <p:nvPr>
            <p:ph type="title" idx="4294967295"/>
          </p:nvPr>
        </p:nvSpPr>
        <p:spPr>
          <a:xfrm>
            <a:off x="457200" y="274637"/>
            <a:ext cx="7292975" cy="1143001"/>
          </a:xfrm>
          <a:prstGeom prst="rect">
            <a:avLst/>
          </a:prstGeom>
        </p:spPr>
        <p:txBody>
          <a:bodyPr>
            <a:normAutofit/>
          </a:bodyPr>
          <a:lstStyle/>
          <a:p>
            <a:r>
              <a:t>Agile project management</a:t>
            </a:r>
          </a:p>
        </p:txBody>
      </p:sp>
      <p:sp>
        <p:nvSpPr>
          <p:cNvPr id="186" name="The standard approach to project management is plan-driven. Managers draw up a plan for the project showing what should be delivered, when it should be delivered and who will work on the development of the project deliverable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The standard approach to project management is plan-driven. Managers draw up a plan for the project showing what should be delivered, when it should be delivered and who will work on the development of the project deliverables. </a:t>
            </a:r>
          </a:p>
          <a:p>
            <a:pPr>
              <a:spcBef>
                <a:spcPts val="600"/>
              </a:spcBef>
              <a:buFontTx/>
              <a:buChar char="◇"/>
              <a:defRPr sz="2400">
                <a:solidFill>
                  <a:srgbClr val="CF1603"/>
                </a:solidFill>
                <a:latin typeface="Arial"/>
                <a:ea typeface="Arial"/>
                <a:cs typeface="Arial"/>
                <a:sym typeface="Arial"/>
              </a:defRPr>
            </a:pPr>
            <a:r>
              <a:t>Agile project management requires a different approach, which is adapted to incremental development</a:t>
            </a:r>
            <a:r>
              <a:rPr>
                <a:solidFill>
                  <a:srgbClr val="46424D"/>
                </a:solidFill>
              </a:rPr>
              <a:t> and the particular strengths of agile methods. </a:t>
            </a:r>
          </a:p>
        </p:txBody>
      </p:sp>
      <p:sp>
        <p:nvSpPr>
          <p:cNvPr id="187"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188"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18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11644" y="499200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crum"/>
          <p:cNvSpPr txBox="1">
            <a:spLocks noGrp="1"/>
          </p:cNvSpPr>
          <p:nvPr>
            <p:ph type="title" idx="4294967295"/>
          </p:nvPr>
        </p:nvSpPr>
        <p:spPr>
          <a:xfrm>
            <a:off x="457200" y="274637"/>
            <a:ext cx="7292975" cy="1143001"/>
          </a:xfrm>
          <a:prstGeom prst="rect">
            <a:avLst/>
          </a:prstGeom>
        </p:spPr>
        <p:txBody>
          <a:bodyPr>
            <a:normAutofit/>
          </a:bodyPr>
          <a:lstStyle/>
          <a:p>
            <a:r>
              <a:t>Scrum</a:t>
            </a:r>
          </a:p>
        </p:txBody>
      </p:sp>
      <p:sp>
        <p:nvSpPr>
          <p:cNvPr id="192" name="The Scrum approach is a general agile method but its focus is on managing iterative development rather than specific agile practices.…"/>
          <p:cNvSpPr txBox="1">
            <a:spLocks noGrp="1"/>
          </p:cNvSpPr>
          <p:nvPr>
            <p:ph type="body" idx="4294967295"/>
          </p:nvPr>
        </p:nvSpPr>
        <p:spPr>
          <a:xfrm>
            <a:off x="457200" y="1600200"/>
            <a:ext cx="8229600" cy="4525963"/>
          </a:xfrm>
          <a:prstGeom prst="rect">
            <a:avLst/>
          </a:prstGeom>
        </p:spPr>
        <p:txBody>
          <a:bodyPr>
            <a:normAutofit lnSpcReduction="10000"/>
          </a:bodyPr>
          <a:lstStyle/>
          <a:p>
            <a:pPr>
              <a:spcBef>
                <a:spcPts val="600"/>
              </a:spcBef>
              <a:buFontTx/>
              <a:buChar char="◇"/>
              <a:defRPr sz="2400">
                <a:solidFill>
                  <a:srgbClr val="46424D"/>
                </a:solidFill>
                <a:latin typeface="Arial"/>
                <a:ea typeface="Arial"/>
                <a:cs typeface="Arial"/>
                <a:sym typeface="Arial"/>
              </a:defRPr>
            </a:pPr>
            <a:r>
              <a:t>The Scrum approach is </a:t>
            </a:r>
            <a:r>
              <a:rPr>
                <a:solidFill>
                  <a:srgbClr val="FF0000"/>
                </a:solidFill>
              </a:rPr>
              <a:t>a general agile </a:t>
            </a:r>
            <a:r>
              <a:t>method but its </a:t>
            </a:r>
            <a:r>
              <a:rPr>
                <a:solidFill>
                  <a:srgbClr val="FF0000"/>
                </a:solidFill>
              </a:rPr>
              <a:t>focus is on managing iterative development rather than specific agile practices.</a:t>
            </a:r>
          </a:p>
          <a:p>
            <a:pPr>
              <a:spcBef>
                <a:spcPts val="600"/>
              </a:spcBef>
              <a:buFontTx/>
              <a:buChar char="◇"/>
              <a:defRPr sz="2400">
                <a:solidFill>
                  <a:srgbClr val="46424D"/>
                </a:solidFill>
                <a:latin typeface="Arial"/>
                <a:ea typeface="Arial"/>
                <a:cs typeface="Arial"/>
                <a:sym typeface="Arial"/>
              </a:defRPr>
            </a:pPr>
            <a:r>
              <a:t>There are three phases in Scrum. </a:t>
            </a:r>
          </a:p>
          <a:p>
            <a:pPr marL="742950" lvl="1" indent="-285750">
              <a:spcBef>
                <a:spcPts val="300"/>
              </a:spcBef>
              <a:buSzPct val="100000"/>
              <a:buFontTx/>
              <a:buChar char="▪"/>
              <a:defRPr sz="2000">
                <a:solidFill>
                  <a:srgbClr val="46424D"/>
                </a:solidFill>
                <a:latin typeface="Arial"/>
                <a:ea typeface="Arial"/>
                <a:cs typeface="Arial"/>
                <a:sym typeface="Arial"/>
              </a:defRPr>
            </a:pPr>
            <a:r>
              <a:t>The </a:t>
            </a:r>
            <a:r>
              <a:rPr>
                <a:solidFill>
                  <a:srgbClr val="FF0000"/>
                </a:solidFill>
              </a:rPr>
              <a:t>initial</a:t>
            </a:r>
            <a:r>
              <a:t> phase is an outline planning phase where you establish the general objectives for the project and design the software architecture. </a:t>
            </a:r>
          </a:p>
          <a:p>
            <a:pPr marL="742950" lvl="1" indent="-285750">
              <a:spcBef>
                <a:spcPts val="300"/>
              </a:spcBef>
              <a:buSzPct val="100000"/>
              <a:buFontTx/>
              <a:buChar char="▪"/>
              <a:defRPr sz="2000">
                <a:solidFill>
                  <a:srgbClr val="46424D"/>
                </a:solidFill>
                <a:latin typeface="Arial"/>
                <a:ea typeface="Arial"/>
                <a:cs typeface="Arial"/>
                <a:sym typeface="Arial"/>
              </a:defRPr>
            </a:pPr>
            <a:r>
              <a:t>This is followed by a series of </a:t>
            </a:r>
            <a:r>
              <a:rPr>
                <a:solidFill>
                  <a:srgbClr val="FF0000"/>
                </a:solidFill>
              </a:rPr>
              <a:t>sprint</a:t>
            </a:r>
            <a:r>
              <a:t> cycles, where each cycle develops an increment of the system. </a:t>
            </a:r>
          </a:p>
          <a:p>
            <a:pPr marL="742950" lvl="1" indent="-285750">
              <a:spcBef>
                <a:spcPts val="300"/>
              </a:spcBef>
              <a:buSzPct val="100000"/>
              <a:buFontTx/>
              <a:buChar char="▪"/>
              <a:defRPr sz="2000">
                <a:solidFill>
                  <a:srgbClr val="46424D"/>
                </a:solidFill>
                <a:latin typeface="Arial"/>
                <a:ea typeface="Arial"/>
                <a:cs typeface="Arial"/>
                <a:sym typeface="Arial"/>
              </a:defRPr>
            </a:pPr>
            <a:r>
              <a:t>The project </a:t>
            </a:r>
            <a:r>
              <a:rPr>
                <a:solidFill>
                  <a:srgbClr val="FF0000"/>
                </a:solidFill>
              </a:rPr>
              <a:t>closure</a:t>
            </a:r>
            <a:r>
              <a:t> phase wraps up the project, completes required documentation such as system help frames and user manuals and assesses the lessons learned from the project.</a:t>
            </a:r>
          </a:p>
          <a:p>
            <a:pPr>
              <a:spcBef>
                <a:spcPts val="600"/>
              </a:spcBef>
              <a:buFontTx/>
              <a:buChar char="◇"/>
              <a:defRPr sz="2400">
                <a:solidFill>
                  <a:srgbClr val="46424D"/>
                </a:solidFill>
                <a:latin typeface="Arial"/>
                <a:ea typeface="Arial"/>
                <a:cs typeface="Arial"/>
                <a:sym typeface="Arial"/>
              </a:defRPr>
            </a:pPr>
            <a:r>
              <a:t> </a:t>
            </a:r>
          </a:p>
        </p:txBody>
      </p:sp>
      <p:sp>
        <p:nvSpPr>
          <p:cNvPr id="193"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19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pic>
        <p:nvPicPr>
          <p:cNvPr id="19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532170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he Scrum process"/>
          <p:cNvSpPr txBox="1">
            <a:spLocks noGrp="1"/>
          </p:cNvSpPr>
          <p:nvPr>
            <p:ph type="title" idx="4294967295"/>
          </p:nvPr>
        </p:nvSpPr>
        <p:spPr>
          <a:xfrm>
            <a:off x="457200" y="274637"/>
            <a:ext cx="7292975" cy="1143001"/>
          </a:xfrm>
          <a:prstGeom prst="rect">
            <a:avLst/>
          </a:prstGeom>
        </p:spPr>
        <p:txBody>
          <a:bodyPr>
            <a:normAutofit/>
          </a:bodyPr>
          <a:lstStyle/>
          <a:p>
            <a:r>
              <a:t>The Scrum process </a:t>
            </a:r>
          </a:p>
        </p:txBody>
      </p:sp>
      <p:sp>
        <p:nvSpPr>
          <p:cNvPr id="19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200"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20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0" y="4591310"/>
            <a:ext cx="571500" cy="571500"/>
          </a:xfrm>
          <a:prstGeom prst="rect">
            <a:avLst/>
          </a:prstGeom>
          <a:ln w="12700">
            <a:miter lim="400000"/>
          </a:ln>
        </p:spPr>
      </p:pic>
      <p:pic>
        <p:nvPicPr>
          <p:cNvPr id="7" name="Picture 3" descr="3.8 ScrumProcess.eps"/>
          <p:cNvPicPr>
            <a:picLocks noChangeAspect="1"/>
          </p:cNvPicPr>
          <p:nvPr/>
        </p:nvPicPr>
        <p:blipFill>
          <a:blip r:embed="rId5"/>
          <a:stretch>
            <a:fillRect/>
          </a:stretch>
        </p:blipFill>
        <p:spPr>
          <a:xfrm>
            <a:off x="1224721" y="2149207"/>
            <a:ext cx="6875824" cy="2442103"/>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1"/>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he Sprint cycle"/>
          <p:cNvSpPr txBox="1">
            <a:spLocks noGrp="1"/>
          </p:cNvSpPr>
          <p:nvPr>
            <p:ph type="title" idx="4294967295"/>
          </p:nvPr>
        </p:nvSpPr>
        <p:spPr>
          <a:xfrm>
            <a:off x="457200" y="274637"/>
            <a:ext cx="7292975" cy="1143001"/>
          </a:xfrm>
          <a:prstGeom prst="rect">
            <a:avLst/>
          </a:prstGeom>
        </p:spPr>
        <p:txBody>
          <a:bodyPr>
            <a:normAutofit/>
          </a:bodyPr>
          <a:lstStyle/>
          <a:p>
            <a:r>
              <a:t>The Sprint cycle</a:t>
            </a:r>
          </a:p>
        </p:txBody>
      </p:sp>
      <p:sp>
        <p:nvSpPr>
          <p:cNvPr id="204" name="Sprints are fixed length, normally 2–4 weeks. They correspond to the development of a release of the system in XP.…"/>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CF1603"/>
                </a:solidFill>
                <a:latin typeface="Arial"/>
                <a:ea typeface="Arial"/>
                <a:cs typeface="Arial"/>
                <a:sym typeface="Arial"/>
              </a:defRPr>
            </a:pPr>
            <a:r>
              <a:t>Sprints are fixed length, normally 2–4 weeks</a:t>
            </a:r>
            <a:r>
              <a:rPr>
                <a:solidFill>
                  <a:srgbClr val="46424D"/>
                </a:solidFill>
              </a:rPr>
              <a:t>. They correspond to the development of a release of the system in XP.</a:t>
            </a:r>
          </a:p>
          <a:p>
            <a:pPr>
              <a:spcBef>
                <a:spcPts val="600"/>
              </a:spcBef>
              <a:buFontTx/>
              <a:buChar char="◇"/>
              <a:defRPr sz="2400">
                <a:solidFill>
                  <a:srgbClr val="46424D"/>
                </a:solidFill>
                <a:latin typeface="Arial"/>
                <a:ea typeface="Arial"/>
                <a:cs typeface="Arial"/>
                <a:sym typeface="Arial"/>
              </a:defRPr>
            </a:pPr>
            <a:r>
              <a:t>The starting point for planning is the product backlog, which is the list of work to be done on the project.</a:t>
            </a:r>
          </a:p>
          <a:p>
            <a:pPr>
              <a:spcBef>
                <a:spcPts val="600"/>
              </a:spcBef>
              <a:buFontTx/>
              <a:buChar char="◇"/>
              <a:defRPr sz="2400">
                <a:solidFill>
                  <a:srgbClr val="46424D"/>
                </a:solidFill>
                <a:latin typeface="Arial"/>
                <a:ea typeface="Arial"/>
                <a:cs typeface="Arial"/>
                <a:sym typeface="Arial"/>
              </a:defRPr>
            </a:pPr>
            <a:r>
              <a:t>The selection phase involves all of the project team who work with the customer to select the features and functionality to be developed during the sprint. </a:t>
            </a:r>
          </a:p>
        </p:txBody>
      </p:sp>
      <p:sp>
        <p:nvSpPr>
          <p:cNvPr id="20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206"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20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86989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35667" fill="hold"/>
                                        <p:tgtEl>
                                          <p:spTgt spid="20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he Sprint cycle"/>
          <p:cNvSpPr txBox="1">
            <a:spLocks noGrp="1"/>
          </p:cNvSpPr>
          <p:nvPr>
            <p:ph type="title" idx="4294967295"/>
          </p:nvPr>
        </p:nvSpPr>
        <p:spPr>
          <a:xfrm>
            <a:off x="457200" y="274637"/>
            <a:ext cx="7292975" cy="1143001"/>
          </a:xfrm>
          <a:prstGeom prst="rect">
            <a:avLst/>
          </a:prstGeom>
        </p:spPr>
        <p:txBody>
          <a:bodyPr>
            <a:normAutofit/>
          </a:bodyPr>
          <a:lstStyle/>
          <a:p>
            <a:r>
              <a:t>The Sprint cycle</a:t>
            </a:r>
          </a:p>
        </p:txBody>
      </p:sp>
      <p:sp>
        <p:nvSpPr>
          <p:cNvPr id="210" name="Once these are agreed, the team organize themselves to develop the software. During this stage the team is isolated from the customer and the organization, with all communications channelled through the so-called ‘Scrum master’.…"/>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Once these are agreed, the team organize themselves to develop the software. </a:t>
            </a:r>
            <a:r>
              <a:rPr>
                <a:solidFill>
                  <a:srgbClr val="FF0000"/>
                </a:solidFill>
              </a:rPr>
              <a:t>During this stage the team is isolated from the customer and the organization, with all communications channelled through the so-called ‘Scrum master’. </a:t>
            </a:r>
          </a:p>
          <a:p>
            <a:pPr>
              <a:spcBef>
                <a:spcPts val="600"/>
              </a:spcBef>
              <a:buFontTx/>
              <a:buChar char="◇"/>
              <a:defRPr sz="2400">
                <a:solidFill>
                  <a:srgbClr val="46424D"/>
                </a:solidFill>
                <a:latin typeface="Arial"/>
                <a:ea typeface="Arial"/>
                <a:cs typeface="Arial"/>
                <a:sym typeface="Arial"/>
              </a:defRPr>
            </a:pPr>
            <a:r>
              <a:t>The role of the Scrum master is to protect the development team from external distractions. </a:t>
            </a:r>
          </a:p>
          <a:p>
            <a:pPr>
              <a:spcBef>
                <a:spcPts val="600"/>
              </a:spcBef>
              <a:buFontTx/>
              <a:buChar char="◇"/>
              <a:defRPr sz="2400">
                <a:solidFill>
                  <a:srgbClr val="46424D"/>
                </a:solidFill>
                <a:latin typeface="Arial"/>
                <a:ea typeface="Arial"/>
                <a:cs typeface="Arial"/>
                <a:sym typeface="Arial"/>
              </a:defRPr>
            </a:pPr>
            <a:r>
              <a:t> At the end of the sprint, the work done is reviewed and presented to stakeholders. The next sprint cycle then begins.</a:t>
            </a:r>
          </a:p>
        </p:txBody>
      </p:sp>
      <p:sp>
        <p:nvSpPr>
          <p:cNvPr id="21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212"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21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999432" y="510190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937324" fill="hold"/>
                                        <p:tgtEl>
                                          <p:spTgt spid="2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gile methods"/>
          <p:cNvSpPr txBox="1">
            <a:spLocks noGrp="1"/>
          </p:cNvSpPr>
          <p:nvPr>
            <p:ph type="title" idx="4294967295"/>
          </p:nvPr>
        </p:nvSpPr>
        <p:spPr>
          <a:xfrm>
            <a:off x="457200" y="274637"/>
            <a:ext cx="7292975" cy="1143001"/>
          </a:xfrm>
          <a:prstGeom prst="rect">
            <a:avLst/>
          </a:prstGeom>
        </p:spPr>
        <p:txBody>
          <a:bodyPr>
            <a:normAutofit/>
          </a:bodyPr>
          <a:lstStyle/>
          <a:p>
            <a:r>
              <a:t>Agile methods</a:t>
            </a:r>
          </a:p>
        </p:txBody>
      </p:sp>
      <p:sp>
        <p:nvSpPr>
          <p:cNvPr id="35" name="1980s and 1990s, agile methods was proposed. These method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1980s and 1990s, agile methods was proposed. These methods:</a:t>
            </a:r>
          </a:p>
          <a:p>
            <a:pPr marL="742950" lvl="1" indent="-285750">
              <a:spcBef>
                <a:spcPts val="300"/>
              </a:spcBef>
              <a:buSzPct val="100000"/>
              <a:buFontTx/>
              <a:buChar char="▪"/>
              <a:defRPr sz="2000">
                <a:solidFill>
                  <a:srgbClr val="FF0000"/>
                </a:solidFill>
                <a:latin typeface="Arial"/>
                <a:ea typeface="Arial"/>
                <a:cs typeface="Arial"/>
                <a:sym typeface="Arial"/>
              </a:defRPr>
            </a:pPr>
            <a:r>
              <a:t>Focus on the code rather than the design</a:t>
            </a:r>
          </a:p>
          <a:p>
            <a:pPr marL="742950" lvl="1" indent="-285750">
              <a:spcBef>
                <a:spcPts val="300"/>
              </a:spcBef>
              <a:buSzPct val="100000"/>
              <a:buFontTx/>
              <a:buChar char="▪"/>
              <a:defRPr sz="2000">
                <a:solidFill>
                  <a:srgbClr val="46424D"/>
                </a:solidFill>
                <a:latin typeface="Arial"/>
                <a:ea typeface="Arial"/>
                <a:cs typeface="Arial"/>
                <a:sym typeface="Arial"/>
              </a:defRPr>
            </a:pPr>
            <a:r>
              <a:t>Are </a:t>
            </a:r>
            <a:r>
              <a:rPr>
                <a:solidFill>
                  <a:srgbClr val="FF0000"/>
                </a:solidFill>
              </a:rPr>
              <a:t>based on an iterative approach </a:t>
            </a:r>
            <a:r>
              <a:t>to software development</a:t>
            </a:r>
          </a:p>
          <a:p>
            <a:pPr marL="742950" lvl="1" indent="-285750">
              <a:spcBef>
                <a:spcPts val="300"/>
              </a:spcBef>
              <a:buSzPct val="100000"/>
              <a:buFontTx/>
              <a:buChar char="▪"/>
              <a:defRPr sz="2000">
                <a:solidFill>
                  <a:srgbClr val="46424D"/>
                </a:solidFill>
                <a:latin typeface="Arial"/>
                <a:ea typeface="Arial"/>
                <a:cs typeface="Arial"/>
                <a:sym typeface="Arial"/>
              </a:defRPr>
            </a:pPr>
            <a:r>
              <a:t>Are intended to </a:t>
            </a:r>
            <a:r>
              <a:rPr>
                <a:solidFill>
                  <a:srgbClr val="FF0000"/>
                </a:solidFill>
              </a:rPr>
              <a:t>deliver working software quickly and evolve this quickly to </a:t>
            </a:r>
            <a:r>
              <a:t>meet changing requirements.</a:t>
            </a:r>
          </a:p>
          <a:p>
            <a:pPr>
              <a:spcBef>
                <a:spcPts val="600"/>
              </a:spcBef>
              <a:buFontTx/>
              <a:buChar char="◇"/>
              <a:defRPr sz="2400">
                <a:solidFill>
                  <a:srgbClr val="46424D"/>
                </a:solidFill>
                <a:latin typeface="Arial"/>
                <a:ea typeface="Arial"/>
                <a:cs typeface="Arial"/>
                <a:sym typeface="Arial"/>
              </a:defRPr>
            </a:pPr>
            <a:r>
              <a:t>The aim of agile methods is to </a:t>
            </a:r>
            <a:r>
              <a:rPr>
                <a:solidFill>
                  <a:srgbClr val="FF0000"/>
                </a:solidFill>
              </a:rPr>
              <a:t>reduce overheads in the software process</a:t>
            </a:r>
            <a:r>
              <a:t> (e.g. by limiting documentation) and to be able to respond quickly to changing requirements without excessive rework.</a:t>
            </a:r>
          </a:p>
        </p:txBody>
      </p:sp>
      <p:sp>
        <p:nvSpPr>
          <p:cNvPr id="36"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37"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3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435668"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amwork in Scrum"/>
          <p:cNvSpPr txBox="1">
            <a:spLocks noGrp="1"/>
          </p:cNvSpPr>
          <p:nvPr>
            <p:ph type="title" idx="4294967295"/>
          </p:nvPr>
        </p:nvSpPr>
        <p:spPr>
          <a:xfrm>
            <a:off x="457200" y="274637"/>
            <a:ext cx="7292975" cy="1143001"/>
          </a:xfrm>
          <a:prstGeom prst="rect">
            <a:avLst/>
          </a:prstGeom>
        </p:spPr>
        <p:txBody>
          <a:bodyPr>
            <a:normAutofit/>
          </a:bodyPr>
          <a:lstStyle/>
          <a:p>
            <a:r>
              <a:t>Teamwork in Scrum</a:t>
            </a:r>
          </a:p>
        </p:txBody>
      </p:sp>
      <p:sp>
        <p:nvSpPr>
          <p:cNvPr id="216" name="The ‘Scrum master’ is a facilitator who arranges daily meetings, tracks the backlog of work to be done, records decisions, measures progress against the backlog and communicates with customers and management outside of the team.…"/>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The ‘Scrum master’</a:t>
            </a:r>
            <a:r>
              <a:rPr>
                <a:solidFill>
                  <a:srgbClr val="46424D"/>
                </a:solidFill>
              </a:rPr>
              <a:t> is a facilitator who arranges daily meetings, tracks the backlog of work to be done, records decisions, measures progress against the backlog and communicates with customers and management outside of the team.</a:t>
            </a:r>
          </a:p>
          <a:p>
            <a:pPr>
              <a:spcBef>
                <a:spcPts val="600"/>
              </a:spcBef>
              <a:buFontTx/>
              <a:buChar char="◇"/>
              <a:defRPr sz="2400">
                <a:solidFill>
                  <a:srgbClr val="46424D"/>
                </a:solidFill>
                <a:latin typeface="Arial"/>
                <a:ea typeface="Arial"/>
                <a:cs typeface="Arial"/>
                <a:sym typeface="Arial"/>
              </a:defRPr>
            </a:pPr>
            <a:r>
              <a:t>The whole team attends short daily meetings where all team members share information, describe their progress since the last meeting, problems that have arisen and what is planned for the following day. </a:t>
            </a:r>
          </a:p>
          <a:p>
            <a:pPr marL="742950" lvl="1" indent="-285750">
              <a:spcBef>
                <a:spcPts val="300"/>
              </a:spcBef>
              <a:buSzPct val="100000"/>
              <a:buFontTx/>
              <a:buChar char="▪"/>
              <a:defRPr sz="2000">
                <a:solidFill>
                  <a:srgbClr val="46424D"/>
                </a:solidFill>
                <a:latin typeface="Arial"/>
                <a:ea typeface="Arial"/>
                <a:cs typeface="Arial"/>
                <a:sym typeface="Arial"/>
              </a:defRPr>
            </a:pPr>
            <a:r>
              <a:t>This means that everyone on the team knows what is going on and, if problems arise, can re-plan short-term work to cope with them. </a:t>
            </a:r>
          </a:p>
        </p:txBody>
      </p:sp>
      <p:sp>
        <p:nvSpPr>
          <p:cNvPr id="217"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21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pic>
        <p:nvPicPr>
          <p:cNvPr id="21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17217" y="565871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标题"/>
          <p:cNvSpPr txBox="1">
            <a:spLocks noGrp="1"/>
          </p:cNvSpPr>
          <p:nvPr>
            <p:ph type="title" idx="4294967295"/>
          </p:nvPr>
        </p:nvSpPr>
        <p:spPr>
          <a:xfrm>
            <a:off x="457200" y="274637"/>
            <a:ext cx="7292975" cy="1143001"/>
          </a:xfrm>
          <a:prstGeom prst="rect">
            <a:avLst/>
          </a:prstGeom>
        </p:spPr>
        <p:txBody>
          <a:bodyPr>
            <a:normAutofit/>
          </a:bodyPr>
          <a:lstStyle/>
          <a:p>
            <a:endParaRPr/>
          </a:p>
        </p:txBody>
      </p:sp>
      <p:sp>
        <p:nvSpPr>
          <p:cNvPr id="222" name="正文"/>
          <p:cNvSpPr txBox="1">
            <a:spLocks noGrp="1"/>
          </p:cNvSpPr>
          <p:nvPr>
            <p:ph type="body" idx="4294967295"/>
          </p:nvPr>
        </p:nvSpPr>
        <p:spPr>
          <a:xfrm>
            <a:off x="457200" y="1600200"/>
            <a:ext cx="8458200" cy="4699000"/>
          </a:xfrm>
          <a:prstGeom prst="rect">
            <a:avLst/>
          </a:prstGeom>
        </p:spPr>
        <p:txBody>
          <a:bodyPr>
            <a:normAutofit/>
          </a:bodyPr>
          <a:lstStyle/>
          <a:p>
            <a:pPr>
              <a:buChar char="•"/>
            </a:pPr>
            <a:endParaRPr/>
          </a:p>
        </p:txBody>
      </p:sp>
      <p:pic>
        <p:nvPicPr>
          <p:cNvPr id="223" name="r_product%20backlog" descr="r_product%20backlog"/>
          <p:cNvPicPr>
            <a:picLocks noChangeAspect="1"/>
          </p:cNvPicPr>
          <p:nvPr/>
        </p:nvPicPr>
        <p:blipFill>
          <a:blip r:embed="rId5">
            <a:extLst/>
          </a:blip>
          <a:stretch>
            <a:fillRect/>
          </a:stretch>
        </p:blipFill>
        <p:spPr>
          <a:xfrm>
            <a:off x="238125" y="1054100"/>
            <a:ext cx="7648575" cy="5281613"/>
          </a:xfrm>
          <a:prstGeom prst="rect">
            <a:avLst/>
          </a:prstGeom>
          <a:ln w="12700">
            <a:miter lim="400000"/>
          </a:ln>
        </p:spPr>
      </p:pic>
      <p:pic>
        <p:nvPicPr>
          <p:cNvPr id="224" name="音频录音.m4a" descr="音频录音.m4a"/>
          <p:cNvPicPr>
            <a:picLocks/>
          </p:cNvPicPr>
          <p:nvPr>
            <a:audioFile r:link="rId2"/>
            <p:extLst>
              <p:ext uri="{DAA4B4D4-6D71-4841-9C94-3DE7FCFB9230}">
                <p14:media xmlns:p14="http://schemas.microsoft.com/office/powerpoint/2010/main" r:embed="rId1"/>
              </p:ext>
            </p:extLst>
          </p:nvPr>
        </p:nvPicPr>
        <p:blipFill>
          <a:blip r:embed="rId6">
            <a:extLst/>
          </a:blip>
          <a:stretch>
            <a:fillRect/>
          </a:stretch>
        </p:blipFill>
        <p:spPr>
          <a:xfrm>
            <a:off x="6330579" y="576421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crum benefits"/>
          <p:cNvSpPr txBox="1">
            <a:spLocks noGrp="1"/>
          </p:cNvSpPr>
          <p:nvPr>
            <p:ph type="title" idx="4294967295"/>
          </p:nvPr>
        </p:nvSpPr>
        <p:spPr>
          <a:xfrm>
            <a:off x="457200" y="274637"/>
            <a:ext cx="7292975" cy="1143001"/>
          </a:xfrm>
          <a:prstGeom prst="rect">
            <a:avLst/>
          </a:prstGeom>
        </p:spPr>
        <p:txBody>
          <a:bodyPr>
            <a:normAutofit/>
          </a:bodyPr>
          <a:lstStyle/>
          <a:p>
            <a:r>
              <a:t>Scrum benefits</a:t>
            </a:r>
          </a:p>
        </p:txBody>
      </p:sp>
      <p:sp>
        <p:nvSpPr>
          <p:cNvPr id="229" name="The product is broken down into a set of manageable and understandable chunk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The product is </a:t>
            </a:r>
            <a:r>
              <a:rPr>
                <a:solidFill>
                  <a:srgbClr val="FF0000"/>
                </a:solidFill>
              </a:rPr>
              <a:t>broken down into a set of manageable and understandable chunks</a:t>
            </a:r>
            <a:r>
              <a:t>.</a:t>
            </a:r>
          </a:p>
          <a:p>
            <a:pPr>
              <a:spcBef>
                <a:spcPts val="600"/>
              </a:spcBef>
              <a:buFontTx/>
              <a:buChar char="◇"/>
              <a:defRPr sz="2400">
                <a:solidFill>
                  <a:srgbClr val="46424D"/>
                </a:solidFill>
                <a:latin typeface="Arial"/>
                <a:ea typeface="Arial"/>
                <a:cs typeface="Arial"/>
                <a:sym typeface="Arial"/>
              </a:defRPr>
            </a:pPr>
            <a:r>
              <a:t>Unstable requirements do not hold up progress.</a:t>
            </a:r>
          </a:p>
          <a:p>
            <a:pPr>
              <a:spcBef>
                <a:spcPts val="600"/>
              </a:spcBef>
              <a:buFontTx/>
              <a:buChar char="◇"/>
              <a:defRPr sz="2400">
                <a:solidFill>
                  <a:srgbClr val="46424D"/>
                </a:solidFill>
                <a:latin typeface="Arial"/>
                <a:ea typeface="Arial"/>
                <a:cs typeface="Arial"/>
                <a:sym typeface="Arial"/>
              </a:defRPr>
            </a:pPr>
            <a:r>
              <a:t>The whole team have visibility of everything and consequently team communication is improved.</a:t>
            </a:r>
          </a:p>
          <a:p>
            <a:pPr>
              <a:spcBef>
                <a:spcPts val="600"/>
              </a:spcBef>
              <a:buFontTx/>
              <a:buChar char="◇"/>
              <a:defRPr sz="2400">
                <a:solidFill>
                  <a:srgbClr val="46424D"/>
                </a:solidFill>
                <a:latin typeface="Arial"/>
                <a:ea typeface="Arial"/>
                <a:cs typeface="Arial"/>
                <a:sym typeface="Arial"/>
              </a:defRPr>
            </a:pPr>
            <a:r>
              <a:t>Customers see on-time delivery of increments and gain feedback on how the product works.</a:t>
            </a:r>
          </a:p>
          <a:p>
            <a:pPr>
              <a:spcBef>
                <a:spcPts val="600"/>
              </a:spcBef>
              <a:buFontTx/>
              <a:buChar char="◇"/>
              <a:defRPr sz="2400">
                <a:solidFill>
                  <a:srgbClr val="46424D"/>
                </a:solidFill>
                <a:latin typeface="Arial"/>
                <a:ea typeface="Arial"/>
                <a:cs typeface="Arial"/>
                <a:sym typeface="Arial"/>
              </a:defRPr>
            </a:pPr>
            <a:r>
              <a:t>Trust between customers and developers is established and a positive culture is created in which everyone expects the project to succeed.</a:t>
            </a:r>
          </a:p>
        </p:txBody>
      </p:sp>
      <p:sp>
        <p:nvSpPr>
          <p:cNvPr id="230"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23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pic>
        <p:nvPicPr>
          <p:cNvPr id="23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561201" y="543160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caling agile methods"/>
          <p:cNvSpPr txBox="1">
            <a:spLocks noGrp="1"/>
          </p:cNvSpPr>
          <p:nvPr>
            <p:ph type="title" idx="4294967295"/>
          </p:nvPr>
        </p:nvSpPr>
        <p:spPr>
          <a:xfrm>
            <a:off x="457200" y="274637"/>
            <a:ext cx="7292975" cy="1143001"/>
          </a:xfrm>
          <a:prstGeom prst="rect">
            <a:avLst/>
          </a:prstGeom>
        </p:spPr>
        <p:txBody>
          <a:bodyPr>
            <a:normAutofit/>
          </a:bodyPr>
          <a:lstStyle/>
          <a:p>
            <a:r>
              <a:t>Scaling agile methods</a:t>
            </a:r>
          </a:p>
        </p:txBody>
      </p:sp>
      <p:sp>
        <p:nvSpPr>
          <p:cNvPr id="237" name="Agile methods have proved to be successful for small and medium sized projects that can be developed by a small co-located team.…"/>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Agile methods have proved to be successful for small and medium sized projects that can be developed by a small co-located team.</a:t>
            </a:r>
          </a:p>
          <a:p>
            <a:pPr>
              <a:spcBef>
                <a:spcPts val="600"/>
              </a:spcBef>
              <a:buFontTx/>
              <a:buChar char="◇"/>
              <a:defRPr sz="2400">
                <a:solidFill>
                  <a:srgbClr val="46424D"/>
                </a:solidFill>
                <a:latin typeface="Arial"/>
                <a:ea typeface="Arial"/>
                <a:cs typeface="Arial"/>
                <a:sym typeface="Arial"/>
              </a:defRPr>
            </a:pPr>
            <a:r>
              <a:t>It is sometimes argued that the success of these methods comes because of improved communications which is possible when everyone is working together.</a:t>
            </a:r>
          </a:p>
          <a:p>
            <a:pPr>
              <a:spcBef>
                <a:spcPts val="600"/>
              </a:spcBef>
              <a:buFontTx/>
              <a:buChar char="◇"/>
              <a:defRPr sz="2400">
                <a:solidFill>
                  <a:srgbClr val="FF0000"/>
                </a:solidFill>
                <a:latin typeface="Arial"/>
                <a:ea typeface="Arial"/>
                <a:cs typeface="Arial"/>
                <a:sym typeface="Arial"/>
              </a:defRPr>
            </a:pPr>
            <a:r>
              <a:t>Scaling up agile methods involves</a:t>
            </a:r>
            <a:r>
              <a:rPr>
                <a:solidFill>
                  <a:srgbClr val="46424D"/>
                </a:solidFill>
              </a:rPr>
              <a:t> changing these to cope with larger, longer projects where there are multiple development teams, perhaps working in different locations.</a:t>
            </a:r>
          </a:p>
        </p:txBody>
      </p:sp>
      <p:sp>
        <p:nvSpPr>
          <p:cNvPr id="23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239"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24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516296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caling out and scaling up"/>
          <p:cNvSpPr txBox="1">
            <a:spLocks noGrp="1"/>
          </p:cNvSpPr>
          <p:nvPr>
            <p:ph type="title" idx="4294967295"/>
          </p:nvPr>
        </p:nvSpPr>
        <p:spPr>
          <a:xfrm>
            <a:off x="457200" y="274637"/>
            <a:ext cx="7292975" cy="1143001"/>
          </a:xfrm>
          <a:prstGeom prst="rect">
            <a:avLst/>
          </a:prstGeom>
        </p:spPr>
        <p:txBody>
          <a:bodyPr>
            <a:normAutofit/>
          </a:bodyPr>
          <a:lstStyle/>
          <a:p>
            <a:r>
              <a:t>Scaling out and scaling up</a:t>
            </a:r>
          </a:p>
        </p:txBody>
      </p:sp>
      <p:sp>
        <p:nvSpPr>
          <p:cNvPr id="243" name="‘Scaling up’ is concerned with using agile methods for developing large software systems that cannot be developed by a small team.…"/>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‘Scaling up’ is concerned with using agile methods for developing large software systems that cannot be developed by a small team.</a:t>
            </a:r>
          </a:p>
          <a:p>
            <a:pPr>
              <a:spcBef>
                <a:spcPts val="600"/>
              </a:spcBef>
              <a:buFontTx/>
              <a:buChar char="◇"/>
              <a:defRPr sz="2400">
                <a:solidFill>
                  <a:srgbClr val="46424D"/>
                </a:solidFill>
                <a:latin typeface="Arial"/>
                <a:ea typeface="Arial"/>
                <a:cs typeface="Arial"/>
                <a:sym typeface="Arial"/>
              </a:defRPr>
            </a:pPr>
            <a:r>
              <a:t>‘Scaling out’ is concerned with how agile methods can be introduced across a large organization with many years of software development experience.</a:t>
            </a:r>
          </a:p>
          <a:p>
            <a:pPr>
              <a:spcBef>
                <a:spcPts val="600"/>
              </a:spcBef>
              <a:buFontTx/>
              <a:buChar char="◇"/>
              <a:defRPr sz="2400">
                <a:solidFill>
                  <a:srgbClr val="46424D"/>
                </a:solidFill>
                <a:latin typeface="Arial"/>
                <a:ea typeface="Arial"/>
                <a:cs typeface="Arial"/>
                <a:sym typeface="Arial"/>
              </a:defRPr>
            </a:pPr>
            <a:r>
              <a:t>When scaling agile methods it is essential to maintain agile fundamentals</a:t>
            </a:r>
          </a:p>
          <a:p>
            <a:pPr marL="742950" lvl="1" indent="-285750">
              <a:spcBef>
                <a:spcPts val="300"/>
              </a:spcBef>
              <a:buSzPct val="100000"/>
              <a:buFontTx/>
              <a:buChar char="▪"/>
              <a:defRPr sz="2000">
                <a:solidFill>
                  <a:srgbClr val="46424D"/>
                </a:solidFill>
                <a:latin typeface="Arial"/>
                <a:ea typeface="Arial"/>
                <a:cs typeface="Arial"/>
                <a:sym typeface="Arial"/>
              </a:defRPr>
            </a:pPr>
            <a:r>
              <a:t>Flexible planning, frequent system releases, continuous integration, test-driven development and good team communications. </a:t>
            </a:r>
          </a:p>
        </p:txBody>
      </p:sp>
      <p:sp>
        <p:nvSpPr>
          <p:cNvPr id="244"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24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pic>
        <p:nvPicPr>
          <p:cNvPr id="24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0" y="545602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caling up to large systems"/>
          <p:cNvSpPr txBox="1">
            <a:spLocks noGrp="1"/>
          </p:cNvSpPr>
          <p:nvPr>
            <p:ph type="title" idx="4294967295"/>
          </p:nvPr>
        </p:nvSpPr>
        <p:spPr>
          <a:xfrm>
            <a:off x="457200" y="274637"/>
            <a:ext cx="7292975" cy="1143001"/>
          </a:xfrm>
          <a:prstGeom prst="rect">
            <a:avLst/>
          </a:prstGeom>
        </p:spPr>
        <p:txBody>
          <a:bodyPr>
            <a:normAutofit/>
          </a:bodyPr>
          <a:lstStyle/>
          <a:p>
            <a:r>
              <a:t>Scaling up to large systems</a:t>
            </a:r>
          </a:p>
        </p:txBody>
      </p:sp>
      <p:sp>
        <p:nvSpPr>
          <p:cNvPr id="249" name="For large systems development, it is not possible to focus only on the code of the system. You need to do more up-front design and system documentation…"/>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200">
                <a:solidFill>
                  <a:srgbClr val="FF0000"/>
                </a:solidFill>
                <a:latin typeface="Arial"/>
                <a:ea typeface="Arial"/>
                <a:cs typeface="Arial"/>
                <a:sym typeface="Arial"/>
              </a:defRPr>
            </a:pPr>
            <a:r>
              <a:t>For large systems development</a:t>
            </a:r>
            <a:r>
              <a:rPr>
                <a:solidFill>
                  <a:srgbClr val="46424D"/>
                </a:solidFill>
              </a:rPr>
              <a:t>, it is not possible to focus only on the code of the system. </a:t>
            </a:r>
            <a:r>
              <a:t>You need to do more up-front design and system documentation</a:t>
            </a:r>
          </a:p>
          <a:p>
            <a:pPr>
              <a:spcBef>
                <a:spcPts val="600"/>
              </a:spcBef>
              <a:buFontTx/>
              <a:buChar char="◇"/>
              <a:defRPr sz="2200">
                <a:solidFill>
                  <a:srgbClr val="FF0000"/>
                </a:solidFill>
                <a:latin typeface="Arial"/>
                <a:ea typeface="Arial"/>
                <a:cs typeface="Arial"/>
                <a:sym typeface="Arial"/>
              </a:defRPr>
            </a:pPr>
            <a:r>
              <a:t>Cross-team communication mechanisms have to be designed </a:t>
            </a:r>
            <a:r>
              <a:rPr>
                <a:solidFill>
                  <a:srgbClr val="46424D"/>
                </a:solidFill>
              </a:rPr>
              <a:t>and used. This should involve regular phone and video conferences between team members and frequent, short electronic meetings where teams update each other on progress. </a:t>
            </a:r>
          </a:p>
          <a:p>
            <a:pPr>
              <a:spcBef>
                <a:spcPts val="600"/>
              </a:spcBef>
              <a:buFontTx/>
              <a:buChar char="◇"/>
              <a:defRPr sz="2200">
                <a:solidFill>
                  <a:srgbClr val="46424D"/>
                </a:solidFill>
                <a:latin typeface="Arial"/>
                <a:ea typeface="Arial"/>
                <a:cs typeface="Arial"/>
                <a:sym typeface="Arial"/>
              </a:defRPr>
            </a:pPr>
            <a:r>
              <a:t>Continuous integration, where the whole system is built every time any developer checks in a change, is practically impossible. However, it is essential to maintain frequent system builds and regular releases of the system. </a:t>
            </a:r>
          </a:p>
        </p:txBody>
      </p:sp>
      <p:sp>
        <p:nvSpPr>
          <p:cNvPr id="25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251"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25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0005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Key points"/>
          <p:cNvSpPr txBox="1">
            <a:spLocks noGrp="1"/>
          </p:cNvSpPr>
          <p:nvPr>
            <p:ph type="title" idx="4294967295"/>
          </p:nvPr>
        </p:nvSpPr>
        <p:spPr>
          <a:xfrm>
            <a:off x="457200" y="274637"/>
            <a:ext cx="7292975" cy="1143001"/>
          </a:xfrm>
          <a:prstGeom prst="rect">
            <a:avLst/>
          </a:prstGeom>
        </p:spPr>
        <p:txBody>
          <a:bodyPr>
            <a:normAutofit/>
          </a:bodyPr>
          <a:lstStyle/>
          <a:p>
            <a:r>
              <a:t>Key points</a:t>
            </a:r>
          </a:p>
        </p:txBody>
      </p:sp>
      <p:sp>
        <p:nvSpPr>
          <p:cNvPr id="255" name="Agile methods are incremental development methods that focus on rapid development, frequent releases of the software, reducing process overheads and producing high-quality cod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000">
                <a:solidFill>
                  <a:srgbClr val="46424D"/>
                </a:solidFill>
                <a:latin typeface="Arial"/>
                <a:ea typeface="Arial"/>
                <a:cs typeface="Arial"/>
                <a:sym typeface="Arial"/>
              </a:defRPr>
            </a:pPr>
            <a:r>
              <a:t>Agile methods are incremental development methods that focus on rapid development, frequent releases of the software, reducing process overheads and producing high-quality code. </a:t>
            </a:r>
          </a:p>
          <a:p>
            <a:pPr>
              <a:spcBef>
                <a:spcPts val="600"/>
              </a:spcBef>
              <a:buFontTx/>
              <a:buChar char="◇"/>
              <a:defRPr sz="2000">
                <a:solidFill>
                  <a:srgbClr val="46424D"/>
                </a:solidFill>
                <a:latin typeface="Arial"/>
                <a:ea typeface="Arial"/>
                <a:cs typeface="Arial"/>
                <a:sym typeface="Arial"/>
              </a:defRPr>
            </a:pPr>
            <a:r>
              <a:t>Extreme programming is a well-known agile method that integrates a range of good programming practices such as frequent releases of the software, continuous software improvement and customer participation in the development team.</a:t>
            </a:r>
          </a:p>
          <a:p>
            <a:pPr>
              <a:spcBef>
                <a:spcPts val="600"/>
              </a:spcBef>
              <a:buFontTx/>
              <a:buChar char="◇"/>
              <a:defRPr sz="2000">
                <a:solidFill>
                  <a:srgbClr val="46424D"/>
                </a:solidFill>
                <a:latin typeface="Arial"/>
                <a:ea typeface="Arial"/>
                <a:cs typeface="Arial"/>
                <a:sym typeface="Arial"/>
              </a:defRPr>
            </a:pPr>
            <a:r>
              <a:t>A particular strength of extreme programming is the development of automated tests before a program feature is created. All tests must successfully execute when an increment is integrated into a system.</a:t>
            </a:r>
          </a:p>
          <a:p>
            <a:pPr>
              <a:spcBef>
                <a:spcPts val="600"/>
              </a:spcBef>
              <a:buFontTx/>
              <a:buChar char="◇"/>
              <a:defRPr sz="2000">
                <a:solidFill>
                  <a:srgbClr val="46424D"/>
                </a:solidFill>
                <a:latin typeface="Arial"/>
                <a:ea typeface="Arial"/>
                <a:cs typeface="Arial"/>
                <a:sym typeface="Arial"/>
              </a:defRPr>
            </a:pPr>
            <a:r>
              <a:t>The Scrum method is an agile method that provides a project management framework. It is centred round a set of sprints, which are fixed time periods when a system increment is developed. </a:t>
            </a:r>
          </a:p>
        </p:txBody>
      </p:sp>
      <p:sp>
        <p:nvSpPr>
          <p:cNvPr id="25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257"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25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0" y="357553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gile manifesto"/>
          <p:cNvSpPr txBox="1">
            <a:spLocks noGrp="1"/>
          </p:cNvSpPr>
          <p:nvPr>
            <p:ph type="title" idx="4294967295"/>
          </p:nvPr>
        </p:nvSpPr>
        <p:spPr>
          <a:xfrm>
            <a:off x="457200" y="274637"/>
            <a:ext cx="7292975" cy="1143001"/>
          </a:xfrm>
          <a:prstGeom prst="rect">
            <a:avLst/>
          </a:prstGeom>
        </p:spPr>
        <p:txBody>
          <a:bodyPr>
            <a:normAutofit/>
          </a:bodyPr>
          <a:lstStyle/>
          <a:p>
            <a:r>
              <a:t>Agile manifesto </a:t>
            </a:r>
          </a:p>
        </p:txBody>
      </p:sp>
      <p:sp>
        <p:nvSpPr>
          <p:cNvPr id="43" name="We are uncovering better ways of developing  software by doing it and helping others do it.  Through this work we have come to valu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i="1">
                <a:solidFill>
                  <a:srgbClr val="46424D"/>
                </a:solidFill>
                <a:latin typeface="Arial"/>
                <a:ea typeface="Arial"/>
                <a:cs typeface="Arial"/>
                <a:sym typeface="Arial"/>
              </a:defRPr>
            </a:pPr>
            <a:r>
              <a:t>We are uncovering better ways of developing </a:t>
            </a:r>
            <a:br/>
            <a:r>
              <a:t>software by doing it and helping others do it. </a:t>
            </a:r>
            <a:br/>
            <a:r>
              <a:t>Through this work we have come to value:</a:t>
            </a:r>
          </a:p>
          <a:p>
            <a:pPr marL="742950" lvl="1" indent="-285750">
              <a:spcBef>
                <a:spcPts val="300"/>
              </a:spcBef>
              <a:buSzPct val="100000"/>
              <a:buFontTx/>
              <a:buChar char="▪"/>
              <a:defRPr sz="2000" i="1">
                <a:solidFill>
                  <a:srgbClr val="FF0000"/>
                </a:solidFill>
                <a:latin typeface="Arial"/>
                <a:ea typeface="Arial"/>
                <a:cs typeface="Arial"/>
                <a:sym typeface="Arial"/>
              </a:defRPr>
            </a:pPr>
            <a:r>
              <a:t>Individuals and interactions over processes and tools</a:t>
            </a:r>
          </a:p>
          <a:p>
            <a:pPr marL="742950" lvl="1" indent="-285750">
              <a:spcBef>
                <a:spcPts val="300"/>
              </a:spcBef>
              <a:buSzPct val="100000"/>
              <a:buFontTx/>
              <a:buChar char="▪"/>
              <a:defRPr sz="2000" i="1">
                <a:solidFill>
                  <a:srgbClr val="FF0000"/>
                </a:solidFill>
                <a:latin typeface="Arial"/>
                <a:ea typeface="Arial"/>
                <a:cs typeface="Arial"/>
                <a:sym typeface="Arial"/>
              </a:defRPr>
            </a:pPr>
            <a:r>
              <a:t>Working software over comprehensive documentation </a:t>
            </a:r>
          </a:p>
          <a:p>
            <a:pPr marL="742950" lvl="1" indent="-285750">
              <a:spcBef>
                <a:spcPts val="300"/>
              </a:spcBef>
              <a:buSzPct val="100000"/>
              <a:buFontTx/>
              <a:buChar char="▪"/>
              <a:defRPr sz="2000" i="1">
                <a:solidFill>
                  <a:srgbClr val="FF0000"/>
                </a:solidFill>
                <a:latin typeface="Arial"/>
                <a:ea typeface="Arial"/>
                <a:cs typeface="Arial"/>
                <a:sym typeface="Arial"/>
              </a:defRPr>
            </a:pPr>
            <a:r>
              <a:t>Customer collaboration over contract negotiation </a:t>
            </a:r>
          </a:p>
          <a:p>
            <a:pPr marL="742950" lvl="1" indent="-285750">
              <a:spcBef>
                <a:spcPts val="300"/>
              </a:spcBef>
              <a:buSzPct val="100000"/>
              <a:buFontTx/>
              <a:buChar char="▪"/>
              <a:defRPr sz="2000" i="1">
                <a:solidFill>
                  <a:srgbClr val="FF0000"/>
                </a:solidFill>
                <a:latin typeface="Arial"/>
                <a:ea typeface="Arial"/>
                <a:cs typeface="Arial"/>
                <a:sym typeface="Arial"/>
              </a:defRPr>
            </a:pPr>
            <a:r>
              <a:t>Responding to change over following a plan </a:t>
            </a:r>
          </a:p>
        </p:txBody>
      </p:sp>
      <p:sp>
        <p:nvSpPr>
          <p:cNvPr id="44"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45"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4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657487" y="454020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he principles of agile methods"/>
          <p:cNvSpPr txBox="1">
            <a:spLocks noGrp="1"/>
          </p:cNvSpPr>
          <p:nvPr>
            <p:ph type="title" idx="4294967295"/>
          </p:nvPr>
        </p:nvSpPr>
        <p:spPr>
          <a:xfrm>
            <a:off x="457200" y="274637"/>
            <a:ext cx="7292975" cy="1143001"/>
          </a:xfrm>
          <a:prstGeom prst="rect">
            <a:avLst/>
          </a:prstGeom>
        </p:spPr>
        <p:txBody>
          <a:bodyPr>
            <a:normAutofit/>
          </a:bodyPr>
          <a:lstStyle/>
          <a:p>
            <a:r>
              <a:t>The principles of agile methods </a:t>
            </a:r>
          </a:p>
        </p:txBody>
      </p:sp>
      <p:graphicFrame>
        <p:nvGraphicFramePr>
          <p:cNvPr id="51" name="表格"/>
          <p:cNvGraphicFramePr/>
          <p:nvPr/>
        </p:nvGraphicFramePr>
        <p:xfrm>
          <a:off x="457200" y="1662112"/>
          <a:ext cx="8270874" cy="4687886"/>
        </p:xfrm>
        <a:graphic>
          <a:graphicData uri="http://schemas.openxmlformats.org/drawingml/2006/table">
            <a:tbl>
              <a:tblPr>
                <a:tableStyleId>{4C3C2611-4C71-4FC5-86AE-919BDF0F9419}</a:tableStyleId>
              </a:tblPr>
              <a:tblGrid>
                <a:gridCol w="2300287"/>
                <a:gridCol w="5845175"/>
                <a:gridCol w="125412"/>
              </a:tblGrid>
              <a:tr h="427037">
                <a:tc>
                  <a:txBody>
                    <a:bodyPr/>
                    <a:lstStyle/>
                    <a:p>
                      <a:pPr algn="just">
                        <a:defRPr sz="1800"/>
                      </a:pPr>
                      <a:r>
                        <a:rPr sz="1600" b="1">
                          <a:latin typeface="+mn-lt"/>
                          <a:ea typeface="+mn-ea"/>
                          <a:cs typeface="+mn-cs"/>
                          <a:sym typeface="Helvetica"/>
                        </a:rPr>
                        <a:t>Principle</a:t>
                      </a:r>
                    </a:p>
                  </a:txBody>
                  <a:tcPr marL="73025" marR="73025" marT="73025" marB="73025" horzOverflow="overflow">
                    <a:lnB w="38100">
                      <a:solidFill>
                        <a:srgbClr val="FFFFFF"/>
                      </a:solidFill>
                    </a:lnB>
                    <a:solidFill>
                      <a:schemeClr val="accent1"/>
                    </a:solidFill>
                  </a:tcPr>
                </a:tc>
                <a:tc gridSpan="2">
                  <a:txBody>
                    <a:bodyPr/>
                    <a:lstStyle/>
                    <a:p>
                      <a:pPr algn="just">
                        <a:defRPr sz="1800"/>
                      </a:pPr>
                      <a:r>
                        <a:rPr sz="1600" b="1">
                          <a:latin typeface="+mn-lt"/>
                          <a:ea typeface="+mn-ea"/>
                          <a:cs typeface="+mn-cs"/>
                          <a:sym typeface="Helvetica"/>
                        </a:rPr>
                        <a:t>Description</a:t>
                      </a:r>
                    </a:p>
                  </a:txBody>
                  <a:tcPr marL="73025" marR="73025" marT="73025" marB="73025" horzOverflow="overflow">
                    <a:lnB w="38100">
                      <a:solidFill>
                        <a:srgbClr val="FFFFFF"/>
                      </a:solidFill>
                    </a:lnB>
                    <a:solidFill>
                      <a:schemeClr val="accent1"/>
                    </a:solidFill>
                  </a:tcPr>
                </a:tc>
                <a:tc hMerge="1">
                  <a:txBody>
                    <a:bodyPr/>
                    <a:lstStyle/>
                    <a:p>
                      <a:endParaRPr lang="zh-CN"/>
                    </a:p>
                  </a:txBody>
                  <a:tcPr/>
                </a:tc>
              </a:tr>
              <a:tr h="1084262">
                <a:tc>
                  <a:txBody>
                    <a:bodyPr/>
                    <a:lstStyle/>
                    <a:p>
                      <a:pPr algn="just">
                        <a:defRPr sz="1800"/>
                      </a:pPr>
                      <a:r>
                        <a:rPr sz="1600"/>
                        <a:t>Customer involvement </a:t>
                      </a:r>
                    </a:p>
                  </a:txBody>
                  <a:tcPr marL="0" marR="0" marT="0" marB="0" horzOverflow="overflow">
                    <a:lnT w="38100">
                      <a:solidFill>
                        <a:srgbClr val="FFFFFF"/>
                      </a:solidFill>
                    </a:lnT>
                    <a:solidFill>
                      <a:srgbClr val="D0D8E8"/>
                    </a:solidFill>
                  </a:tcPr>
                </a:tc>
                <a:tc gridSpan="2">
                  <a:txBody>
                    <a:bodyPr/>
                    <a:lstStyle/>
                    <a:p>
                      <a:pPr algn="just">
                        <a:defRPr sz="1800"/>
                      </a:pPr>
                      <a:r>
                        <a:rPr sz="1600"/>
                        <a:t>Customers should be closely involved throughout the development process. Their role is provide and prioritize new system requirements and to evaluate the iterations of the system.</a:t>
                      </a:r>
                    </a:p>
                  </a:txBody>
                  <a:tcPr marL="0" marR="0" marT="0" marB="0" horzOverflow="overflow">
                    <a:lnT w="38100">
                      <a:solidFill>
                        <a:srgbClr val="FFFFFF"/>
                      </a:solidFill>
                    </a:lnT>
                    <a:solidFill>
                      <a:srgbClr val="D0D8E8"/>
                    </a:solidFill>
                  </a:tcPr>
                </a:tc>
                <a:tc hMerge="1">
                  <a:txBody>
                    <a:bodyPr/>
                    <a:lstStyle/>
                    <a:p>
                      <a:endParaRPr lang="zh-CN"/>
                    </a:p>
                  </a:txBody>
                  <a:tcPr/>
                </a:tc>
              </a:tr>
              <a:tr h="730250">
                <a:tc>
                  <a:txBody>
                    <a:bodyPr/>
                    <a:lstStyle/>
                    <a:p>
                      <a:pPr algn="just">
                        <a:defRPr sz="1800"/>
                      </a:pPr>
                      <a:r>
                        <a:rPr sz="1600"/>
                        <a:t>Incremental delivery</a:t>
                      </a:r>
                    </a:p>
                  </a:txBody>
                  <a:tcPr marL="0" marR="0" marT="0" marB="0" horzOverflow="overflow">
                    <a:solidFill>
                      <a:srgbClr val="E9EDF4"/>
                    </a:solidFill>
                  </a:tcPr>
                </a:tc>
                <a:tc gridSpan="2">
                  <a:txBody>
                    <a:bodyPr/>
                    <a:lstStyle/>
                    <a:p>
                      <a:pPr algn="just">
                        <a:defRPr sz="1800"/>
                      </a:pPr>
                      <a:r>
                        <a:rPr sz="1600"/>
                        <a:t>The software is developed in increments with the customer specifying the requirements to be included in each increment.</a:t>
                      </a:r>
                    </a:p>
                  </a:txBody>
                  <a:tcPr marL="0" marR="0" marT="0" marB="0" horzOverflow="overflow">
                    <a:solidFill>
                      <a:srgbClr val="E9EDF4"/>
                    </a:solidFill>
                  </a:tcPr>
                </a:tc>
                <a:tc hMerge="1">
                  <a:txBody>
                    <a:bodyPr/>
                    <a:lstStyle/>
                    <a:p>
                      <a:endParaRPr lang="zh-CN"/>
                    </a:p>
                  </a:txBody>
                  <a:tcPr/>
                </a:tc>
              </a:tr>
              <a:tr h="882650">
                <a:tc>
                  <a:txBody>
                    <a:bodyPr/>
                    <a:lstStyle/>
                    <a:p>
                      <a:pPr algn="just">
                        <a:defRPr sz="1800"/>
                      </a:pPr>
                      <a:r>
                        <a:rPr sz="1600"/>
                        <a:t>People not process</a:t>
                      </a:r>
                    </a:p>
                  </a:txBody>
                  <a:tcPr marL="0" marR="0" marT="0" marB="0" horzOverflow="overflow">
                    <a:solidFill>
                      <a:srgbClr val="D0D8E8"/>
                    </a:solidFill>
                  </a:tcPr>
                </a:tc>
                <a:tc gridSpan="2">
                  <a:txBody>
                    <a:bodyPr/>
                    <a:lstStyle/>
                    <a:p>
                      <a:pPr algn="just">
                        <a:defRPr sz="1800"/>
                      </a:pPr>
                      <a:r>
                        <a:rPr sz="1600"/>
                        <a:t>The skills of the development team should be recognized and exploited. Team members should be left to develop their own ways of working without prescriptive processes.</a:t>
                      </a:r>
                    </a:p>
                  </a:txBody>
                  <a:tcPr marL="0" marR="0" marT="0" marB="0" horzOverflow="overflow">
                    <a:solidFill>
                      <a:srgbClr val="D0D8E8"/>
                    </a:solidFill>
                  </a:tcPr>
                </a:tc>
                <a:tc hMerge="1">
                  <a:txBody>
                    <a:bodyPr/>
                    <a:lstStyle/>
                    <a:p>
                      <a:endParaRPr lang="zh-CN"/>
                    </a:p>
                  </a:txBody>
                  <a:tcPr/>
                </a:tc>
              </a:tr>
              <a:tr h="681037">
                <a:tc>
                  <a:txBody>
                    <a:bodyPr/>
                    <a:lstStyle/>
                    <a:p>
                      <a:pPr algn="just">
                        <a:defRPr sz="1800"/>
                      </a:pPr>
                      <a:r>
                        <a:rPr sz="1600"/>
                        <a:t>Embrace change</a:t>
                      </a:r>
                    </a:p>
                  </a:txBody>
                  <a:tcPr marL="0" marR="0" marT="0" marB="0" horzOverflow="overflow">
                    <a:solidFill>
                      <a:srgbClr val="E9EDF4"/>
                    </a:solidFill>
                  </a:tcPr>
                </a:tc>
                <a:tc gridSpan="2">
                  <a:txBody>
                    <a:bodyPr/>
                    <a:lstStyle/>
                    <a:p>
                      <a:pPr algn="just">
                        <a:defRPr sz="1800"/>
                      </a:pPr>
                      <a:r>
                        <a:rPr sz="1600"/>
                        <a:t>Expect the system requirements to change and so design the system to accommodate these changes.</a:t>
                      </a:r>
                    </a:p>
                  </a:txBody>
                  <a:tcPr marL="0" marR="0" marT="0" marB="0" horzOverflow="overflow">
                    <a:solidFill>
                      <a:srgbClr val="E9EDF4"/>
                    </a:solidFill>
                  </a:tcPr>
                </a:tc>
                <a:tc hMerge="1">
                  <a:txBody>
                    <a:bodyPr/>
                    <a:lstStyle/>
                    <a:p>
                      <a:endParaRPr lang="zh-CN"/>
                    </a:p>
                  </a:txBody>
                  <a:tcPr/>
                </a:tc>
              </a:tr>
              <a:tr h="882650">
                <a:tc>
                  <a:txBody>
                    <a:bodyPr/>
                    <a:lstStyle/>
                    <a:p>
                      <a:pPr algn="just">
                        <a:defRPr sz="1800"/>
                      </a:pPr>
                      <a:r>
                        <a:rPr sz="1600"/>
                        <a:t>Maintain simplicity</a:t>
                      </a:r>
                    </a:p>
                  </a:txBody>
                  <a:tcPr marL="0" marR="0" marT="0" marB="0" horzOverflow="overflow">
                    <a:solidFill>
                      <a:srgbClr val="D0D8E8"/>
                    </a:solidFill>
                  </a:tcPr>
                </a:tc>
                <a:tc>
                  <a:txBody>
                    <a:bodyPr/>
                    <a:lstStyle/>
                    <a:p>
                      <a:pPr algn="just">
                        <a:defRPr sz="1800"/>
                      </a:pPr>
                      <a:r>
                        <a:rPr sz="1600"/>
                        <a:t>Focus on simplicity in both the software being developed and in the development process. Wherever possible, actively work to eliminate complexity from the system.</a:t>
                      </a:r>
                    </a:p>
                  </a:txBody>
                  <a:tcPr marL="0" marR="0" marT="0" marB="0" horzOverflow="overflow">
                    <a:solidFill>
                      <a:srgbClr val="D0D8E8"/>
                    </a:solidFill>
                  </a:tcPr>
                </a:tc>
                <a:tc>
                  <a:txBody>
                    <a:bodyPr/>
                    <a:lstStyle/>
                    <a:p>
                      <a:pPr algn="l">
                        <a:defRPr sz="1800"/>
                      </a:pPr>
                      <a:r>
                        <a:rPr sz="1100">
                          <a:latin typeface="Times New Roman"/>
                          <a:ea typeface="Times New Roman"/>
                          <a:cs typeface="Times New Roman"/>
                          <a:sym typeface="Times New Roman"/>
                        </a:rPr>
                        <a:t> </a:t>
                      </a:r>
                    </a:p>
                  </a:txBody>
                  <a:tcPr marL="0" marR="0" marT="0" marB="0" anchor="ctr" horzOverflow="overflow">
                    <a:solidFill>
                      <a:srgbClr val="D0D8E8"/>
                    </a:solidFill>
                  </a:tcPr>
                </a:tc>
              </a:tr>
            </a:tbl>
          </a:graphicData>
        </a:graphic>
      </p:graphicFrame>
      <p:sp>
        <p:nvSpPr>
          <p:cNvPr id="52"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53"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5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087745"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gile method applicability"/>
          <p:cNvSpPr txBox="1">
            <a:spLocks noGrp="1"/>
          </p:cNvSpPr>
          <p:nvPr>
            <p:ph type="title" idx="4294967295"/>
          </p:nvPr>
        </p:nvSpPr>
        <p:spPr>
          <a:xfrm>
            <a:off x="457200" y="274637"/>
            <a:ext cx="7292975" cy="1143001"/>
          </a:xfrm>
          <a:prstGeom prst="rect">
            <a:avLst/>
          </a:prstGeom>
        </p:spPr>
        <p:txBody>
          <a:bodyPr>
            <a:normAutofit/>
          </a:bodyPr>
          <a:lstStyle/>
          <a:p>
            <a:r>
              <a:t>Agile method applicability</a:t>
            </a:r>
          </a:p>
        </p:txBody>
      </p:sp>
      <p:sp>
        <p:nvSpPr>
          <p:cNvPr id="59" name="Product development where a software company is developing a small or medium-sized product for sal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rPr dirty="0"/>
              <a:t>Product development where a software company is developing a </a:t>
            </a:r>
            <a:r>
              <a:rPr dirty="0">
                <a:solidFill>
                  <a:srgbClr val="FF0000"/>
                </a:solidFill>
              </a:rPr>
              <a:t>small or medium-sized </a:t>
            </a:r>
            <a:r>
              <a:rPr dirty="0"/>
              <a:t>product for sale. </a:t>
            </a:r>
          </a:p>
          <a:p>
            <a:pPr>
              <a:spcBef>
                <a:spcPts val="600"/>
              </a:spcBef>
              <a:buFontTx/>
              <a:buChar char="◇"/>
              <a:defRPr sz="2400">
                <a:solidFill>
                  <a:srgbClr val="46424D"/>
                </a:solidFill>
                <a:latin typeface="Arial"/>
                <a:ea typeface="Arial"/>
                <a:cs typeface="Arial"/>
                <a:sym typeface="Arial"/>
              </a:defRPr>
            </a:pPr>
            <a:r>
              <a:rPr dirty="0"/>
              <a:t>Custom system development within an organization, where there is a clear commitment from the </a:t>
            </a:r>
            <a:r>
              <a:rPr dirty="0">
                <a:solidFill>
                  <a:srgbClr val="FF0000"/>
                </a:solidFill>
              </a:rPr>
              <a:t>customer to become involved in the development process </a:t>
            </a:r>
            <a:r>
              <a:rPr dirty="0"/>
              <a:t>and where there are not a lot of external rules and regulations that affect the software.</a:t>
            </a:r>
          </a:p>
          <a:p>
            <a:pPr>
              <a:spcBef>
                <a:spcPts val="600"/>
              </a:spcBef>
              <a:buFontTx/>
              <a:buChar char="◇"/>
              <a:defRPr sz="2400">
                <a:solidFill>
                  <a:srgbClr val="46424D"/>
                </a:solidFill>
                <a:latin typeface="Arial"/>
                <a:ea typeface="Arial"/>
                <a:cs typeface="Arial"/>
                <a:sym typeface="Arial"/>
              </a:defRPr>
            </a:pPr>
            <a:r>
              <a:rPr dirty="0"/>
              <a:t>Because of their focus on small, tightly-integrated teams, </a:t>
            </a:r>
            <a:r>
              <a:rPr dirty="0">
                <a:solidFill>
                  <a:srgbClr val="FF0000"/>
                </a:solidFill>
              </a:rPr>
              <a:t>there are problems in scaling agile methods to large systems. </a:t>
            </a:r>
          </a:p>
        </p:txBody>
      </p:sp>
      <p:sp>
        <p:nvSpPr>
          <p:cNvPr id="60"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61"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6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402580" y="523381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6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gile methods and software maintenance"/>
          <p:cNvSpPr txBox="1">
            <a:spLocks noGrp="1"/>
          </p:cNvSpPr>
          <p:nvPr>
            <p:ph type="title" idx="4294967295"/>
          </p:nvPr>
        </p:nvSpPr>
        <p:spPr>
          <a:xfrm>
            <a:off x="457200" y="274637"/>
            <a:ext cx="7292975" cy="1143001"/>
          </a:xfrm>
          <a:prstGeom prst="rect">
            <a:avLst/>
          </a:prstGeom>
        </p:spPr>
        <p:txBody>
          <a:bodyPr>
            <a:normAutofit/>
          </a:bodyPr>
          <a:lstStyle/>
          <a:p>
            <a:r>
              <a:t>Agile methods and software maintenance</a:t>
            </a:r>
          </a:p>
        </p:txBody>
      </p:sp>
      <p:sp>
        <p:nvSpPr>
          <p:cNvPr id="67" name="If agile methods are to be successful, they have to support maintenance as well as original developmen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If agile methods are to be successful, they have to support maintenance as well as original development.</a:t>
            </a:r>
          </a:p>
          <a:p>
            <a:pPr>
              <a:spcBef>
                <a:spcPts val="600"/>
              </a:spcBef>
              <a:buFontTx/>
              <a:buChar char="◇"/>
              <a:defRPr sz="2400">
                <a:solidFill>
                  <a:srgbClr val="FF0000"/>
                </a:solidFill>
                <a:latin typeface="Arial"/>
                <a:ea typeface="Arial"/>
                <a:cs typeface="Arial"/>
                <a:sym typeface="Arial"/>
              </a:defRPr>
            </a:pPr>
            <a:r>
              <a:t>Two key issues</a:t>
            </a:r>
            <a:r>
              <a:rPr>
                <a:solidFill>
                  <a:srgbClr val="46424D"/>
                </a:solidFill>
              </a:rPr>
              <a:t>:</a:t>
            </a:r>
          </a:p>
          <a:p>
            <a:pPr marL="742950" lvl="1" indent="-285750">
              <a:spcBef>
                <a:spcPts val="300"/>
              </a:spcBef>
              <a:buSzPct val="100000"/>
              <a:buFontTx/>
              <a:buChar char="▪"/>
              <a:defRPr sz="2000">
                <a:solidFill>
                  <a:srgbClr val="FF0000"/>
                </a:solidFill>
                <a:latin typeface="Arial"/>
                <a:ea typeface="Arial"/>
                <a:cs typeface="Arial"/>
                <a:sym typeface="Arial"/>
              </a:defRPr>
            </a:pPr>
            <a:r>
              <a:t>Are systems </a:t>
            </a:r>
            <a:r>
              <a:rPr>
                <a:solidFill>
                  <a:srgbClr val="46424D"/>
                </a:solidFill>
              </a:rPr>
              <a:t>that are developed using an agile approach </a:t>
            </a:r>
            <a:r>
              <a:t>maintainable</a:t>
            </a:r>
            <a:r>
              <a:rPr>
                <a:solidFill>
                  <a:srgbClr val="46424D"/>
                </a:solidFill>
              </a:rPr>
              <a:t>, given the emphasis in the development process of minimizing formal documentation?</a:t>
            </a:r>
          </a:p>
          <a:p>
            <a:pPr marL="742950" lvl="1" indent="-285750">
              <a:spcBef>
                <a:spcPts val="300"/>
              </a:spcBef>
              <a:buSzPct val="100000"/>
              <a:buFontTx/>
              <a:buChar char="▪"/>
              <a:defRPr sz="2000">
                <a:solidFill>
                  <a:srgbClr val="46424D"/>
                </a:solidFill>
                <a:latin typeface="Arial"/>
                <a:ea typeface="Arial"/>
                <a:cs typeface="Arial"/>
                <a:sym typeface="Arial"/>
              </a:defRPr>
            </a:pPr>
            <a:r>
              <a:t>Can agile methods </a:t>
            </a:r>
            <a:r>
              <a:rPr>
                <a:solidFill>
                  <a:srgbClr val="FF0000"/>
                </a:solidFill>
              </a:rPr>
              <a:t>be used effectively for evolving a sys</a:t>
            </a:r>
            <a:r>
              <a:t>tem in response to customer change requests?</a:t>
            </a:r>
          </a:p>
          <a:p>
            <a:pPr>
              <a:spcBef>
                <a:spcPts val="600"/>
              </a:spcBef>
              <a:buFontTx/>
              <a:buChar char="◇"/>
              <a:defRPr sz="2400">
                <a:solidFill>
                  <a:srgbClr val="46424D"/>
                </a:solidFill>
                <a:latin typeface="Arial"/>
                <a:ea typeface="Arial"/>
                <a:cs typeface="Arial"/>
                <a:sym typeface="Arial"/>
              </a:defRPr>
            </a:pPr>
            <a:r>
              <a:t>Problems may arise if original development team cannot be maintained.</a:t>
            </a:r>
          </a:p>
        </p:txBody>
      </p:sp>
      <p:sp>
        <p:nvSpPr>
          <p:cNvPr id="68"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sp>
        <p:nvSpPr>
          <p:cNvPr id="69"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7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0" y="52606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n-driven and agile development"/>
          <p:cNvSpPr txBox="1">
            <a:spLocks noGrp="1"/>
          </p:cNvSpPr>
          <p:nvPr>
            <p:ph type="title" idx="4294967295"/>
          </p:nvPr>
        </p:nvSpPr>
        <p:spPr>
          <a:xfrm>
            <a:off x="457200" y="274637"/>
            <a:ext cx="7292975" cy="1143001"/>
          </a:xfrm>
          <a:prstGeom prst="rect">
            <a:avLst/>
          </a:prstGeom>
        </p:spPr>
        <p:txBody>
          <a:bodyPr>
            <a:normAutofit/>
          </a:bodyPr>
          <a:lstStyle/>
          <a:p>
            <a:r>
              <a:t>Plan-driven and agile development</a:t>
            </a:r>
          </a:p>
        </p:txBody>
      </p:sp>
      <p:sp>
        <p:nvSpPr>
          <p:cNvPr id="73" name="Plan-driven development…"/>
          <p:cNvSpPr txBox="1">
            <a:spLocks noGrp="1"/>
          </p:cNvSpPr>
          <p:nvPr>
            <p:ph type="body" idx="4294967295"/>
          </p:nvPr>
        </p:nvSpPr>
        <p:spPr>
          <a:xfrm>
            <a:off x="457200" y="1600200"/>
            <a:ext cx="8229600" cy="4525963"/>
          </a:xfrm>
          <a:prstGeom prst="rect">
            <a:avLst/>
          </a:prstGeom>
        </p:spPr>
        <p:txBody>
          <a:bodyPr>
            <a:normAutofit/>
          </a:bodyPr>
          <a:lstStyle/>
          <a:p>
            <a:pPr marL="332613" indent="-332613" defTabSz="443484">
              <a:spcBef>
                <a:spcPts val="500"/>
              </a:spcBef>
              <a:buFontTx/>
              <a:buChar char="◇"/>
              <a:defRPr sz="2328">
                <a:solidFill>
                  <a:srgbClr val="46424D"/>
                </a:solidFill>
                <a:latin typeface="Arial"/>
                <a:ea typeface="Arial"/>
                <a:cs typeface="Arial"/>
                <a:sym typeface="Arial"/>
              </a:defRPr>
            </a:pPr>
            <a:r>
              <a:t>Plan-driven development</a:t>
            </a:r>
          </a:p>
          <a:p>
            <a:pPr marL="720661" lvl="1" indent="-277177" defTabSz="443484">
              <a:spcBef>
                <a:spcPts val="200"/>
              </a:spcBef>
              <a:buSzPct val="100000"/>
              <a:buFontTx/>
              <a:buChar char="▪"/>
              <a:defRPr sz="1940">
                <a:solidFill>
                  <a:srgbClr val="46424D"/>
                </a:solidFill>
                <a:latin typeface="Arial"/>
                <a:ea typeface="Arial"/>
                <a:cs typeface="Arial"/>
                <a:sym typeface="Arial"/>
              </a:defRPr>
            </a:pPr>
            <a:r>
              <a:t>A plan-driven approach to software engineering </a:t>
            </a:r>
            <a:r>
              <a:rPr>
                <a:solidFill>
                  <a:srgbClr val="FF0000"/>
                </a:solidFill>
              </a:rPr>
              <a:t>is based around separate development stages</a:t>
            </a:r>
            <a:r>
              <a:t> with the outputs to be produced at each of these stages planned in advance.</a:t>
            </a:r>
          </a:p>
          <a:p>
            <a:pPr marL="720661" lvl="1" indent="-277177" defTabSz="443484">
              <a:spcBef>
                <a:spcPts val="200"/>
              </a:spcBef>
              <a:buSzPct val="100000"/>
              <a:buFontTx/>
              <a:buChar char="▪"/>
              <a:defRPr sz="1940">
                <a:solidFill>
                  <a:srgbClr val="46424D"/>
                </a:solidFill>
                <a:latin typeface="Arial"/>
                <a:ea typeface="Arial"/>
                <a:cs typeface="Arial"/>
                <a:sym typeface="Arial"/>
              </a:defRPr>
            </a:pPr>
            <a:r>
              <a:t>Not necessarily waterfall model – plan-driven</a:t>
            </a:r>
            <a:r>
              <a:rPr>
                <a:solidFill>
                  <a:srgbClr val="FF0000"/>
                </a:solidFill>
              </a:rPr>
              <a:t>, incremental development is possible</a:t>
            </a:r>
          </a:p>
          <a:p>
            <a:pPr marL="720661" lvl="1" indent="-277177" defTabSz="443484">
              <a:spcBef>
                <a:spcPts val="200"/>
              </a:spcBef>
              <a:buSzPct val="100000"/>
              <a:buFontTx/>
              <a:buChar char="▪"/>
              <a:defRPr sz="1940">
                <a:solidFill>
                  <a:srgbClr val="46424D"/>
                </a:solidFill>
                <a:latin typeface="Arial"/>
                <a:ea typeface="Arial"/>
                <a:cs typeface="Arial"/>
                <a:sym typeface="Arial"/>
              </a:defRPr>
            </a:pPr>
            <a:r>
              <a:t>Iteration occurs within activities. </a:t>
            </a:r>
          </a:p>
          <a:p>
            <a:pPr marL="332613" indent="-332613" defTabSz="443484">
              <a:spcBef>
                <a:spcPts val="500"/>
              </a:spcBef>
              <a:buFontTx/>
              <a:buChar char="◇"/>
              <a:defRPr sz="2328">
                <a:solidFill>
                  <a:srgbClr val="46424D"/>
                </a:solidFill>
                <a:latin typeface="Arial"/>
                <a:ea typeface="Arial"/>
                <a:cs typeface="Arial"/>
                <a:sym typeface="Arial"/>
              </a:defRPr>
            </a:pPr>
            <a:r>
              <a:t>Agile development</a:t>
            </a:r>
          </a:p>
          <a:p>
            <a:pPr marL="720661" lvl="1" indent="-277177" defTabSz="443484">
              <a:spcBef>
                <a:spcPts val="200"/>
              </a:spcBef>
              <a:buSzPct val="100000"/>
              <a:buFontTx/>
              <a:buChar char="▪"/>
              <a:defRPr sz="1940">
                <a:solidFill>
                  <a:srgbClr val="FF0000"/>
                </a:solidFill>
                <a:latin typeface="Arial"/>
                <a:ea typeface="Arial"/>
                <a:cs typeface="Arial"/>
                <a:sym typeface="Arial"/>
              </a:defRPr>
            </a:pPr>
            <a:r>
              <a:t>Specification, design, implementation and testing are inter-leaved </a:t>
            </a:r>
            <a:r>
              <a:rPr>
                <a:solidFill>
                  <a:srgbClr val="46424D"/>
                </a:solidFill>
              </a:rPr>
              <a:t>and </a:t>
            </a:r>
            <a:r>
              <a:t>the outputs </a:t>
            </a:r>
            <a:r>
              <a:rPr>
                <a:solidFill>
                  <a:srgbClr val="46424D"/>
                </a:solidFill>
              </a:rPr>
              <a:t>from the development process are decided through a process of negotiation during the software development process.</a:t>
            </a:r>
          </a:p>
          <a:p>
            <a:pPr marL="720661" lvl="1" indent="-277177" defTabSz="443484">
              <a:spcBef>
                <a:spcPts val="200"/>
              </a:spcBef>
              <a:buSzPct val="100000"/>
              <a:buFontTx/>
              <a:buChar char="▪"/>
              <a:defRPr sz="1940">
                <a:solidFill>
                  <a:srgbClr val="46424D"/>
                </a:solidFill>
                <a:latin typeface="Arial"/>
                <a:ea typeface="Arial"/>
                <a:cs typeface="Arial"/>
                <a:sym typeface="Arial"/>
              </a:defRPr>
            </a:pPr>
            <a:r>
              <a:t>Agile methods rely on good tools to keep track of an evolving design</a:t>
            </a:r>
          </a:p>
        </p:txBody>
      </p:sp>
      <p:sp>
        <p:nvSpPr>
          <p:cNvPr id="74"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75"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7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428278" y="351447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n-driven and agile specification"/>
          <p:cNvSpPr txBox="1">
            <a:spLocks noGrp="1"/>
          </p:cNvSpPr>
          <p:nvPr>
            <p:ph type="title" idx="4294967295"/>
          </p:nvPr>
        </p:nvSpPr>
        <p:spPr>
          <a:xfrm>
            <a:off x="457200" y="274637"/>
            <a:ext cx="7292975" cy="1143001"/>
          </a:xfrm>
          <a:prstGeom prst="rect">
            <a:avLst/>
          </a:prstGeom>
        </p:spPr>
        <p:txBody>
          <a:bodyPr>
            <a:normAutofit/>
          </a:bodyPr>
          <a:lstStyle/>
          <a:p>
            <a:r>
              <a:t>Plan-driven and agile specification </a:t>
            </a:r>
          </a:p>
        </p:txBody>
      </p:sp>
      <p:sp>
        <p:nvSpPr>
          <p:cNvPr id="80"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81" name="Chapter 3 Agile software development"/>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3 Agile software development</a:t>
            </a:r>
          </a:p>
        </p:txBody>
      </p:sp>
      <p:pic>
        <p:nvPicPr>
          <p:cNvPr id="7" name="Picture 3" descr="3.2 PlanBasedAgile.eps"/>
          <p:cNvPicPr>
            <a:picLocks noChangeAspect="1"/>
          </p:cNvPicPr>
          <p:nvPr/>
        </p:nvPicPr>
        <p:blipFill>
          <a:blip r:embed="rId4"/>
          <a:stretch>
            <a:fillRect/>
          </a:stretch>
        </p:blipFill>
        <p:spPr>
          <a:xfrm>
            <a:off x="1734750" y="1785249"/>
            <a:ext cx="5731937" cy="4357990"/>
          </a:xfrm>
          <a:prstGeom prst="rect">
            <a:avLst/>
          </a:prstGeom>
        </p:spPr>
      </p:pic>
      <p:pic>
        <p:nvPicPr>
          <p:cNvPr id="8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599250" y="40005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75669" fill="hold"/>
                                        <p:tgtEl>
                                          <p:spTgt spid="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2"/>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TotalTime>
  <Words>2730</Words>
  <Application>Microsoft Macintosh PowerPoint</Application>
  <PresentationFormat>全屏显示(4:3)</PresentationFormat>
  <Paragraphs>253</Paragraphs>
  <Slides>36</Slides>
  <Notes>8</Notes>
  <HiddenSlides>0</HiddenSlides>
  <MMClips>36</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SE9</vt:lpstr>
      <vt:lpstr>Chapter 3 – Agile Software Development</vt:lpstr>
      <vt:lpstr>Topics covered</vt:lpstr>
      <vt:lpstr>Agile methods</vt:lpstr>
      <vt:lpstr>Agile manifesto </vt:lpstr>
      <vt:lpstr>The principles of agile methods </vt:lpstr>
      <vt:lpstr>Agile method applicability</vt:lpstr>
      <vt:lpstr>Agile methods and software maintenance</vt:lpstr>
      <vt:lpstr>Plan-driven and agile development</vt:lpstr>
      <vt:lpstr>Plan-driven and agile specification </vt:lpstr>
      <vt:lpstr>Technical, human, organizational issues</vt:lpstr>
      <vt:lpstr>Extreme programming</vt:lpstr>
      <vt:lpstr>XP and agile principles</vt:lpstr>
      <vt:lpstr>The extreme programming release cycle </vt:lpstr>
      <vt:lpstr>Extreme programming practices (a) </vt:lpstr>
      <vt:lpstr>Extreme programming practices (b)</vt:lpstr>
      <vt:lpstr>Requirements scenarios</vt:lpstr>
      <vt:lpstr>ARequirements scenarios —— ‘prescribing medication’ story </vt:lpstr>
      <vt:lpstr>Examples of task cards for prescribing medication </vt:lpstr>
      <vt:lpstr>Refactoring</vt:lpstr>
      <vt:lpstr>Examples of refactoring</vt:lpstr>
      <vt:lpstr>Testing in XP</vt:lpstr>
      <vt:lpstr>Test-first development</vt:lpstr>
      <vt:lpstr>Test case description for dose checking </vt:lpstr>
      <vt:lpstr>Pair programming</vt:lpstr>
      <vt:lpstr>Agile project management</vt:lpstr>
      <vt:lpstr>Scrum</vt:lpstr>
      <vt:lpstr>The Scrum process </vt:lpstr>
      <vt:lpstr>The Sprint cycle</vt:lpstr>
      <vt:lpstr>The Sprint cycle</vt:lpstr>
      <vt:lpstr>Teamwork in Scrum</vt:lpstr>
      <vt:lpstr>PowerPoint 演示文稿</vt:lpstr>
      <vt:lpstr>Scrum benefits</vt:lpstr>
      <vt:lpstr>Scaling agile methods</vt:lpstr>
      <vt:lpstr>Scaling out and scaling up</vt:lpstr>
      <vt:lpstr>Scaling up to large systems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 Agile Software Development</dc:title>
  <cp:lastModifiedBy>wujhleo wu</cp:lastModifiedBy>
  <cp:revision>3</cp:revision>
  <dcterms:modified xsi:type="dcterms:W3CDTF">2020-03-02T12:28:30Z</dcterms:modified>
</cp:coreProperties>
</file>